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obo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B96056-AC5A-43F3-8548-B1E5AD0C597C}">
  <a:tblStyle styleId="{C8B96056-AC5A-43F3-8548-B1E5AD0C59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Assalamualaikum wr.wb selamat pagi kakak2 dan teman2 semua. Perkenalkan saya fayyumi dari team wartek yang beranggotakan fakhry dan adib. Pada pagi hari ini, kami akan mempresentasikan final project kami dengan judul analisis klasifikasi pemberlakuan PPKM di Jakarta.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d8c81f38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d8c81f38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Kami menggunakan dataset covid-19 jakarta yang terdiri dari 37kolom dengan rentang waktu dari tanggal 1 maret 2020 hingga 21 agustus 2021. Features yang ada pada dataset ini meliputi, data kasus covid-19, data mobilitas, hingga data vaksinasi.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ca189f1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ca189f10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Selanjutnya kita melakukan breakdown pada Data mobilitas harian Jakarta. Pada grafik diatas, terlihat bahwa pada awal bulan Mei 2020 terjadi penurunan mobilitas penduduk pada beberapa sektor, misalnya pada sektor parks yang memiliki penurunan yang sangat drastis pada 8 Mei 2020 dibandingkan dengan sektor lain dengan besar mobilitas -94. Saat kita lihat lebih detail pada awal Januari 2021, mobilitas penduduk cenderung menurun, karena diberlakukan PPKM oleh pemerintah yang dimana bertujuan untuk membatasi kegaiatan masyarakat demi menurunkan angka positif Covid-19. Sedangkan pada saat diberlakukannya PPKM mikro, mobilitas masyarakat terlihat cukup mengalami peningkatan pada beberapa sektor, karena peraturan PPKM mikro yang cenderung tidak seketat PPKM sebelumnya. </a:t>
            </a:r>
            <a:endParaRPr/>
          </a:p>
          <a:p>
            <a:pPr indent="0" lvl="0" marL="0" rtl="0" algn="l">
              <a:spcBef>
                <a:spcPts val="0"/>
              </a:spcBef>
              <a:spcAft>
                <a:spcPts val="0"/>
              </a:spcAft>
              <a:buNone/>
            </a:pPr>
            <a:r>
              <a:rPr b="1" lang="en"/>
              <a:t>P</a:t>
            </a:r>
            <a:r>
              <a:rPr b="1" lang="en"/>
              <a:t>oint penting : setelah diberlakukannya PPKM, terjadi penurunan mobilitas di beberapa sektor seperti grocery, residential, workplace, hingga parks.</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d8c81f38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d8c81f38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Untuk kasus positif harian, kami lakukan </a:t>
            </a:r>
            <a:r>
              <a:rPr i="1" lang="en"/>
              <a:t>breakdown </a:t>
            </a:r>
            <a:r>
              <a:rPr lang="en"/>
              <a:t>untuk melihat grafik kasus terhadap pemberlakukan PPKM di Jakarta. Pertama, pada awal Januari 2021, PPKM pertama kali diberlakukan untuk menghindari adanya lonjakan kasus setelah libur akhir tahun. Setelah diberlakukan PPKM dan PPKM mikro, kasus kian menurun. Hingga pada tanggal 16 Mei sempat menyentuh angka 161 kasus, setelah itu  terjadi lonjakan kasus yang sangat tinggi, sehingga pemerintah mulai memberlakukan PPKM Darurat sebagai upaya penekanan kasus Covid-19 di Indonesia. Namun, setelah diberlakukannya PPKM darurat, </a:t>
            </a:r>
            <a:r>
              <a:rPr lang="en">
                <a:solidFill>
                  <a:schemeClr val="dk1"/>
                </a:solidFill>
              </a:rPr>
              <a:t>kasus positif harian di jakarta masih terlihat menunjukkan trend naik sehingga </a:t>
            </a:r>
            <a:r>
              <a:rPr lang="en">
                <a:solidFill>
                  <a:schemeClr val="dk1"/>
                </a:solidFill>
              </a:rPr>
              <a:t>pada tanggal 12 Juli 2021 menyentuh 14.619 kasus,</a:t>
            </a:r>
            <a:r>
              <a:rPr lang="en"/>
              <a:t> Pada akhirnya, kasus mulai menurun saat diberlakukannya PPKM Level 4 di Jakarta. </a:t>
            </a:r>
            <a:endParaRPr/>
          </a:p>
          <a:p>
            <a:pPr indent="0" lvl="0" marL="0" rtl="0" algn="l">
              <a:spcBef>
                <a:spcPts val="0"/>
              </a:spcBef>
              <a:spcAft>
                <a:spcPts val="0"/>
              </a:spcAft>
              <a:buNone/>
            </a:pPr>
            <a:r>
              <a:rPr b="1" lang="en"/>
              <a:t>Point penting : dari plot dapat dikatan bahwa dengan diberlakukannya PPKM, kasus positif harian juga kian menurun. </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ca189f10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ca189f10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Pada bagian ini, kita ingin melihat bagaimana korelasi antara kasus positif harian di DKI Jakarta dengan sektor-sektor mobilitas. Maka kita akan </a:t>
            </a:r>
            <a:r>
              <a:rPr lang="en"/>
              <a:t>membandingkan korelasi data lag positif harian jakarta dengan sektor2 mobilitas, dapat disimpulkan bahwa semakin banyak orang bepergian ke taman, pergi membeli obat-obatan ke apotek, mulai menggunakan transit station, dan semakin sedikit orang yang di rumah maka akan muncul kecenderungan peningkatan kasus positif Covid-19 untuk 30 hari yang akan datang.</a:t>
            </a:r>
            <a:endParaRPr/>
          </a:p>
          <a:p>
            <a:pPr indent="0" lvl="0" marL="0" rtl="0" algn="l">
              <a:spcBef>
                <a:spcPts val="0"/>
              </a:spcBef>
              <a:spcAft>
                <a:spcPts val="0"/>
              </a:spcAft>
              <a:buNone/>
            </a:pPr>
            <a:r>
              <a:rPr b="1" lang="en"/>
              <a:t>Rekomendasi : maka dapat kita katakan bahwa akan lebih baik jika PPKM diterapkan selama 30 hari, namun dengan catatan kita tidak menyinggung sektor lain (misalkan sektor perekonomian). </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d8c81f38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d8c81f38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Untuk menanggapi statement WHO pada bagian awal akan kita hubungan dengan keterkaitannya terhadap Mobilitas maka akan kita lakukan uji apakah terdapat perbedaan mobilitas sebelum dan sesudah. Berdasarkan hasil uji t dengan 2 sampel didapatkan hasil bahwa seluruh sektor mobilitas memiliki nilai p-value &gt;0.05 sehingga dikatakan bahwa tidak ada perbedaan antara data mobilitas penduduk sebelum PPKM dengan setelah PPKM.</a:t>
            </a:r>
            <a:endParaRPr/>
          </a:p>
          <a:p>
            <a:pPr indent="0" lvl="0" marL="0" rtl="0" algn="l">
              <a:spcBef>
                <a:spcPts val="0"/>
              </a:spcBef>
              <a:spcAft>
                <a:spcPts val="0"/>
              </a:spcAft>
              <a:buNone/>
            </a:pPr>
            <a:r>
              <a:rPr lang="en"/>
              <a:t>Berdasarkan hasil uji t dengan 1 sampel, didapatkan hasil bahwa seluruh sektor mobilitas memiliki nilai p-value &lt;0.05 sehingga dikatakan bahwa terdapat perbedaan antara data mobilitas penduduk sebelum pandemi Covid-19 dengan setelah tanggal 14 Agustus (karena berdasarkan berita, data yang diperoleh ialah data minggu kedua Agustus 2021).</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d8c81f38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d8c81f38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Dapat dikatakan bahwa sejak diberlakukannya PPKM darurat, jumlah orang yang mulai divaksinasi ke-1 cenderung meningkat hingga mencapai titik tertinggi jumlah vaksinasi harian pada 29 Juli 2021 sebanyak 116.732 dosis harian. Lalu dapat dilihat bahwa vaksin ke-2 mulai banyak dilakukan pada saat PPKM level 4 dimulai.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d8c81f38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d8c81f38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Highlight : jika dilihat terhadap kasus positif Covid-19, maka dapat dikatakan bahwa semakin banyak vaksin 1 yang dilakukan maka akan terdapat penurunan kasus positif Covid-19 dalam kurun waktu 7 hari yang akan datang. Maka dapat direkomendasikan bahwa pemerintah dapat lebih menggencarkan program vaksin yang ada di Jakarta. </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ca189f1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ca189f1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ca2bac00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ca2bac00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ca189f10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ca189f10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6f9e470d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6f9e470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ca189f10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ca189f10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ca2bac00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ca2bac00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ca189f10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ca189f10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ca2bac00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ca2bac00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ca2bac00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ca2bac00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ca189f10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eca189f10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c6f9e470d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c6f9e470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c9d75ec65_2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c9d75ec65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d8c81f38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d8c81f3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d8c81f38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ed8c81f38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d8c81f38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ed8c81f38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Berita 1 : Berangkat dari berita yang diterbitkan Kompas.com, WHO mengatakan bahwa mobilitas mayarakat khususnya di Jawa meningkat seperti sebelum pandemi, laporan tersebut berdasarkan WHO Situation Report pada tanggal 18 agustus, dimana disebutkan bahwa mobilitas masyarakat meningkat usai pemerintah indonesia melonggarkan PPKM pada 26 Juli 2021. </a:t>
            </a:r>
            <a:endParaRPr/>
          </a:p>
          <a:p>
            <a:pPr indent="0" lvl="0" marL="0" rtl="0" algn="l">
              <a:spcBef>
                <a:spcPts val="0"/>
              </a:spcBef>
              <a:spcAft>
                <a:spcPts val="0"/>
              </a:spcAft>
              <a:buNone/>
            </a:pPr>
            <a:r>
              <a:rPr lang="en"/>
              <a:t>Berita 2 : Masih berhubungan dengan mobilitas, WHO memberikan teguran ke Indonesia karena mobilitas, khususnya pada sektor ritel dan rekreasi telah mencapai tingkat pra pandemi. </a:t>
            </a:r>
            <a:endParaRPr/>
          </a:p>
          <a:p>
            <a:pPr indent="0" lvl="0" marL="0" rtl="0" algn="l">
              <a:spcBef>
                <a:spcPts val="0"/>
              </a:spcBef>
              <a:spcAft>
                <a:spcPts val="0"/>
              </a:spcAft>
              <a:buNone/>
            </a:pPr>
            <a:r>
              <a:rPr lang="en"/>
              <a:t>B</a:t>
            </a:r>
            <a:r>
              <a:rPr lang="en"/>
              <a:t>erangkat dari kedua berita diatas, dapat dikatakan bahwa mobilitas menjadi salah satu faktor yang mempengaruhi kebijakan pemerintah dalam pemberlakuan PPKM, dikuatkan dengan statement WHO yang mendesak pemerintah untuk mengambil tindakan dengan tujuan dapat membendung penularan virus Covid-19</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d8c81f38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d8c81f38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Berdasarkan berita yang dikutip dari kompas.com, pemberlakuan PPKM didukung oleh tingkat positivity rate Jakarta masih sangat tinggi dibandingkan dengan ketetapan WHO yang menyebutkan bahwa ambang batas positivity rate yakni sebesar 5%.</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d8c81f38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d8c81f38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bit.ly/DashboardWartek" TargetMode="External"/><Relationship Id="rId4" Type="http://schemas.openxmlformats.org/officeDocument/2006/relationships/hyperlink" Target="https://bit.ly/DashboardWarte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Analisis Klasifikasi Pemberlakuan PPKM di Jakarta</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Project by Wartek - DSA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392575" y="-212750"/>
            <a:ext cx="2553600" cy="15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a:t>
            </a:r>
            <a:endParaRPr/>
          </a:p>
        </p:txBody>
      </p:sp>
      <p:pic>
        <p:nvPicPr>
          <p:cNvPr id="166" name="Google Shape;166;p22"/>
          <p:cNvPicPr preferRelativeResize="0"/>
          <p:nvPr/>
        </p:nvPicPr>
        <p:blipFill>
          <a:blip r:embed="rId3">
            <a:alphaModFix/>
          </a:blip>
          <a:stretch>
            <a:fillRect/>
          </a:stretch>
        </p:blipFill>
        <p:spPr>
          <a:xfrm>
            <a:off x="683575" y="966730"/>
            <a:ext cx="7872102" cy="1656495"/>
          </a:xfrm>
          <a:prstGeom prst="rect">
            <a:avLst/>
          </a:prstGeom>
          <a:noFill/>
          <a:ln>
            <a:noFill/>
          </a:ln>
        </p:spPr>
      </p:pic>
      <p:pic>
        <p:nvPicPr>
          <p:cNvPr id="167" name="Google Shape;167;p22"/>
          <p:cNvPicPr preferRelativeResize="0"/>
          <p:nvPr/>
        </p:nvPicPr>
        <p:blipFill>
          <a:blip r:embed="rId4">
            <a:alphaModFix/>
          </a:blip>
          <a:stretch>
            <a:fillRect/>
          </a:stretch>
        </p:blipFill>
        <p:spPr>
          <a:xfrm>
            <a:off x="683575" y="2653125"/>
            <a:ext cx="7872099" cy="2322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Mobilitas Harian Jakarta</a:t>
            </a:r>
            <a:endParaRPr/>
          </a:p>
        </p:txBody>
      </p:sp>
      <p:pic>
        <p:nvPicPr>
          <p:cNvPr id="173" name="Google Shape;173;p23"/>
          <p:cNvPicPr preferRelativeResize="0"/>
          <p:nvPr/>
        </p:nvPicPr>
        <p:blipFill>
          <a:blip r:embed="rId3">
            <a:alphaModFix/>
          </a:blip>
          <a:stretch>
            <a:fillRect/>
          </a:stretch>
        </p:blipFill>
        <p:spPr>
          <a:xfrm>
            <a:off x="885825" y="1208425"/>
            <a:ext cx="7372350" cy="3276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Kasus Positif Harian Jakarta </a:t>
            </a:r>
            <a:endParaRPr/>
          </a:p>
        </p:txBody>
      </p:sp>
      <p:pic>
        <p:nvPicPr>
          <p:cNvPr id="179" name="Google Shape;179;p24"/>
          <p:cNvPicPr preferRelativeResize="0"/>
          <p:nvPr/>
        </p:nvPicPr>
        <p:blipFill>
          <a:blip r:embed="rId3">
            <a:alphaModFix/>
          </a:blip>
          <a:stretch>
            <a:fillRect/>
          </a:stretch>
        </p:blipFill>
        <p:spPr>
          <a:xfrm>
            <a:off x="1011900" y="1264200"/>
            <a:ext cx="7410450" cy="3276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295225" y="1880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Korelasi Mobilitas Terhadap Lag(-30) Positif Harian</a:t>
            </a:r>
            <a:endParaRPr sz="2900"/>
          </a:p>
        </p:txBody>
      </p:sp>
      <p:pic>
        <p:nvPicPr>
          <p:cNvPr id="185" name="Google Shape;185;p25"/>
          <p:cNvPicPr preferRelativeResize="0"/>
          <p:nvPr/>
        </p:nvPicPr>
        <p:blipFill>
          <a:blip r:embed="rId3">
            <a:alphaModFix/>
          </a:blip>
          <a:stretch>
            <a:fillRect/>
          </a:stretch>
        </p:blipFill>
        <p:spPr>
          <a:xfrm>
            <a:off x="152400" y="1170200"/>
            <a:ext cx="8839200" cy="490791"/>
          </a:xfrm>
          <a:prstGeom prst="rect">
            <a:avLst/>
          </a:prstGeom>
          <a:noFill/>
          <a:ln>
            <a:noFill/>
          </a:ln>
        </p:spPr>
      </p:pic>
      <p:pic>
        <p:nvPicPr>
          <p:cNvPr id="186" name="Google Shape;186;p25"/>
          <p:cNvPicPr preferRelativeResize="0"/>
          <p:nvPr/>
        </p:nvPicPr>
        <p:blipFill>
          <a:blip r:embed="rId4">
            <a:alphaModFix/>
          </a:blip>
          <a:stretch>
            <a:fillRect/>
          </a:stretch>
        </p:blipFill>
        <p:spPr>
          <a:xfrm>
            <a:off x="152400" y="1813391"/>
            <a:ext cx="8839198" cy="1824759"/>
          </a:xfrm>
          <a:prstGeom prst="rect">
            <a:avLst/>
          </a:prstGeom>
          <a:noFill/>
          <a:ln>
            <a:noFill/>
          </a:ln>
        </p:spPr>
      </p:pic>
      <p:pic>
        <p:nvPicPr>
          <p:cNvPr id="187" name="Google Shape;187;p25"/>
          <p:cNvPicPr preferRelativeResize="0"/>
          <p:nvPr/>
        </p:nvPicPr>
        <p:blipFill>
          <a:blip r:embed="rId5">
            <a:alphaModFix/>
          </a:blip>
          <a:stretch>
            <a:fillRect/>
          </a:stretch>
        </p:blipFill>
        <p:spPr>
          <a:xfrm>
            <a:off x="228600" y="3718461"/>
            <a:ext cx="8653875" cy="1272639"/>
          </a:xfrm>
          <a:prstGeom prst="rect">
            <a:avLst/>
          </a:prstGeom>
          <a:noFill/>
          <a:ln>
            <a:noFill/>
          </a:ln>
        </p:spPr>
      </p:pic>
      <p:sp>
        <p:nvSpPr>
          <p:cNvPr id="188" name="Google Shape;188;p25"/>
          <p:cNvSpPr/>
          <p:nvPr/>
        </p:nvSpPr>
        <p:spPr>
          <a:xfrm>
            <a:off x="1221000" y="2289400"/>
            <a:ext cx="579900" cy="282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p:nvPr/>
        </p:nvSpPr>
        <p:spPr>
          <a:xfrm>
            <a:off x="2956575" y="3718450"/>
            <a:ext cx="579900" cy="282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Menanggapi Statement WHO Terkait Mobilitas Penduduk    </a:t>
            </a:r>
            <a:endParaRPr sz="2600"/>
          </a:p>
        </p:txBody>
      </p:sp>
      <p:graphicFrame>
        <p:nvGraphicFramePr>
          <p:cNvPr id="195" name="Google Shape;195;p26"/>
          <p:cNvGraphicFramePr/>
          <p:nvPr/>
        </p:nvGraphicFramePr>
        <p:xfrm>
          <a:off x="152375" y="1807950"/>
          <a:ext cx="3000000" cy="3000000"/>
        </p:xfrm>
        <a:graphic>
          <a:graphicData uri="http://schemas.openxmlformats.org/drawingml/2006/table">
            <a:tbl>
              <a:tblPr>
                <a:noFill/>
                <a:tableStyleId>{C8B96056-AC5A-43F3-8548-B1E5AD0C597C}</a:tableStyleId>
              </a:tblPr>
              <a:tblGrid>
                <a:gridCol w="2122025"/>
                <a:gridCol w="2122025"/>
              </a:tblGrid>
              <a:tr h="396200">
                <a:tc>
                  <a:txBody>
                    <a:bodyPr/>
                    <a:lstStyle/>
                    <a:p>
                      <a:pPr indent="0" lvl="0" marL="0" rtl="0" algn="l">
                        <a:spcBef>
                          <a:spcPts val="0"/>
                        </a:spcBef>
                        <a:spcAft>
                          <a:spcPts val="0"/>
                        </a:spcAft>
                        <a:buNone/>
                      </a:pPr>
                      <a:r>
                        <a:rPr lang="en"/>
                        <a:t>Sektor </a:t>
                      </a:r>
                      <a:endParaRPr/>
                    </a:p>
                  </a:txBody>
                  <a:tcPr marT="91425" marB="91425" marR="91425" marL="91425"/>
                </a:tc>
                <a:tc>
                  <a:txBody>
                    <a:bodyPr/>
                    <a:lstStyle/>
                    <a:p>
                      <a:pPr indent="0" lvl="0" marL="0" rtl="0" algn="ctr">
                        <a:spcBef>
                          <a:spcPts val="0"/>
                        </a:spcBef>
                        <a:spcAft>
                          <a:spcPts val="0"/>
                        </a:spcAft>
                        <a:buNone/>
                      </a:pPr>
                      <a:r>
                        <a:rPr i="1" lang="en"/>
                        <a:t>P-value </a:t>
                      </a:r>
                      <a:endParaRPr i="1"/>
                    </a:p>
                  </a:txBody>
                  <a:tcPr marT="91425" marB="91425" marR="91425" marL="91425"/>
                </a:tc>
              </a:tr>
              <a:tr h="396200">
                <a:tc>
                  <a:txBody>
                    <a:bodyPr/>
                    <a:lstStyle/>
                    <a:p>
                      <a:pPr indent="0" lvl="0" marL="0" rtl="0" algn="l">
                        <a:spcBef>
                          <a:spcPts val="0"/>
                        </a:spcBef>
                        <a:spcAft>
                          <a:spcPts val="0"/>
                        </a:spcAft>
                        <a:buNone/>
                      </a:pPr>
                      <a:r>
                        <a:rPr lang="en"/>
                        <a:t>Retail Recreation </a:t>
                      </a:r>
                      <a:endParaRPr/>
                    </a:p>
                  </a:txBody>
                  <a:tcPr marT="91425" marB="91425" marR="91425" marL="91425"/>
                </a:tc>
                <a:tc>
                  <a:txBody>
                    <a:bodyPr/>
                    <a:lstStyle/>
                    <a:p>
                      <a:pPr indent="0" lvl="0" marL="0" rtl="0" algn="ctr">
                        <a:spcBef>
                          <a:spcPts val="0"/>
                        </a:spcBef>
                        <a:spcAft>
                          <a:spcPts val="0"/>
                        </a:spcAft>
                        <a:buNone/>
                      </a:pPr>
                      <a:r>
                        <a:rPr lang="en" sz="1050">
                          <a:solidFill>
                            <a:srgbClr val="212121"/>
                          </a:solidFill>
                          <a:highlight>
                            <a:schemeClr val="lt1"/>
                          </a:highlight>
                          <a:latin typeface="Courier New"/>
                          <a:ea typeface="Courier New"/>
                          <a:cs typeface="Courier New"/>
                          <a:sym typeface="Courier New"/>
                        </a:rPr>
                        <a:t>0.82417573</a:t>
                      </a:r>
                      <a:endParaRPr/>
                    </a:p>
                  </a:txBody>
                  <a:tcPr marT="91425" marB="91425" marR="91425" marL="91425"/>
                </a:tc>
              </a:tr>
              <a:tr h="396200">
                <a:tc>
                  <a:txBody>
                    <a:bodyPr/>
                    <a:lstStyle/>
                    <a:p>
                      <a:pPr indent="0" lvl="0" marL="0" rtl="0" algn="l">
                        <a:spcBef>
                          <a:spcPts val="0"/>
                        </a:spcBef>
                        <a:spcAft>
                          <a:spcPts val="0"/>
                        </a:spcAft>
                        <a:buNone/>
                      </a:pPr>
                      <a:r>
                        <a:rPr lang="en"/>
                        <a:t>Grocery and Pharmacy</a:t>
                      </a:r>
                      <a:endParaRPr/>
                    </a:p>
                  </a:txBody>
                  <a:tcPr marT="91425" marB="91425" marR="91425" marL="91425"/>
                </a:tc>
                <a:tc>
                  <a:txBody>
                    <a:bodyPr/>
                    <a:lstStyle/>
                    <a:p>
                      <a:pPr indent="0" lvl="0" marL="0" rtl="0" algn="ctr">
                        <a:spcBef>
                          <a:spcPts val="0"/>
                        </a:spcBef>
                        <a:spcAft>
                          <a:spcPts val="0"/>
                        </a:spcAft>
                        <a:buNone/>
                      </a:pPr>
                      <a:r>
                        <a:rPr lang="en" sz="1050">
                          <a:solidFill>
                            <a:srgbClr val="212121"/>
                          </a:solidFill>
                          <a:highlight>
                            <a:schemeClr val="lt1"/>
                          </a:highlight>
                          <a:latin typeface="Courier New"/>
                          <a:ea typeface="Courier New"/>
                          <a:cs typeface="Courier New"/>
                          <a:sym typeface="Courier New"/>
                        </a:rPr>
                        <a:t>0.58339851</a:t>
                      </a:r>
                      <a:endParaRPr/>
                    </a:p>
                  </a:txBody>
                  <a:tcPr marT="91425" marB="91425" marR="91425" marL="91425"/>
                </a:tc>
              </a:tr>
              <a:tr h="396200">
                <a:tc>
                  <a:txBody>
                    <a:bodyPr/>
                    <a:lstStyle/>
                    <a:p>
                      <a:pPr indent="0" lvl="0" marL="0" rtl="0" algn="l">
                        <a:spcBef>
                          <a:spcPts val="0"/>
                        </a:spcBef>
                        <a:spcAft>
                          <a:spcPts val="0"/>
                        </a:spcAft>
                        <a:buNone/>
                      </a:pPr>
                      <a:r>
                        <a:rPr lang="en"/>
                        <a:t>Parks </a:t>
                      </a:r>
                      <a:endParaRPr/>
                    </a:p>
                  </a:txBody>
                  <a:tcPr marT="91425" marB="91425" marR="91425" marL="91425"/>
                </a:tc>
                <a:tc>
                  <a:txBody>
                    <a:bodyPr/>
                    <a:lstStyle/>
                    <a:p>
                      <a:pPr indent="0" lvl="0" marL="0" rtl="0" algn="ctr">
                        <a:spcBef>
                          <a:spcPts val="0"/>
                        </a:spcBef>
                        <a:spcAft>
                          <a:spcPts val="0"/>
                        </a:spcAft>
                        <a:buNone/>
                      </a:pPr>
                      <a:r>
                        <a:rPr lang="en" sz="1050">
                          <a:solidFill>
                            <a:srgbClr val="212121"/>
                          </a:solidFill>
                          <a:highlight>
                            <a:schemeClr val="lt1"/>
                          </a:highlight>
                          <a:latin typeface="Courier New"/>
                          <a:ea typeface="Courier New"/>
                          <a:cs typeface="Courier New"/>
                          <a:sym typeface="Courier New"/>
                        </a:rPr>
                        <a:t>0.75317877</a:t>
                      </a:r>
                      <a:endParaRPr/>
                    </a:p>
                  </a:txBody>
                  <a:tcPr marT="91425" marB="91425" marR="91425" marL="91425"/>
                </a:tc>
              </a:tr>
              <a:tr h="396200">
                <a:tc>
                  <a:txBody>
                    <a:bodyPr/>
                    <a:lstStyle/>
                    <a:p>
                      <a:pPr indent="0" lvl="0" marL="0" rtl="0" algn="l">
                        <a:spcBef>
                          <a:spcPts val="0"/>
                        </a:spcBef>
                        <a:spcAft>
                          <a:spcPts val="0"/>
                        </a:spcAft>
                        <a:buNone/>
                      </a:pPr>
                      <a:r>
                        <a:rPr lang="en"/>
                        <a:t>Transit stations</a:t>
                      </a:r>
                      <a:endParaRPr/>
                    </a:p>
                  </a:txBody>
                  <a:tcPr marT="91425" marB="91425" marR="91425" marL="91425"/>
                </a:tc>
                <a:tc>
                  <a:txBody>
                    <a:bodyPr/>
                    <a:lstStyle/>
                    <a:p>
                      <a:pPr indent="0" lvl="0" marL="0" rtl="0" algn="ctr">
                        <a:spcBef>
                          <a:spcPts val="0"/>
                        </a:spcBef>
                        <a:spcAft>
                          <a:spcPts val="0"/>
                        </a:spcAft>
                        <a:buNone/>
                      </a:pPr>
                      <a:r>
                        <a:rPr lang="en" sz="1050">
                          <a:solidFill>
                            <a:srgbClr val="212121"/>
                          </a:solidFill>
                          <a:highlight>
                            <a:schemeClr val="lt1"/>
                          </a:highlight>
                          <a:latin typeface="Courier New"/>
                          <a:ea typeface="Courier New"/>
                          <a:cs typeface="Courier New"/>
                          <a:sym typeface="Courier New"/>
                        </a:rPr>
                        <a:t>0.71335608</a:t>
                      </a:r>
                      <a:endParaRPr/>
                    </a:p>
                  </a:txBody>
                  <a:tcPr marT="91425" marB="91425" marR="91425" marL="91425"/>
                </a:tc>
              </a:tr>
              <a:tr h="396200">
                <a:tc>
                  <a:txBody>
                    <a:bodyPr/>
                    <a:lstStyle/>
                    <a:p>
                      <a:pPr indent="0" lvl="0" marL="0" rtl="0" algn="l">
                        <a:spcBef>
                          <a:spcPts val="0"/>
                        </a:spcBef>
                        <a:spcAft>
                          <a:spcPts val="0"/>
                        </a:spcAft>
                        <a:buNone/>
                      </a:pPr>
                      <a:r>
                        <a:rPr lang="en"/>
                        <a:t>Workplace </a:t>
                      </a:r>
                      <a:endParaRPr/>
                    </a:p>
                  </a:txBody>
                  <a:tcPr marT="91425" marB="91425" marR="91425" marL="91425"/>
                </a:tc>
                <a:tc>
                  <a:txBody>
                    <a:bodyPr/>
                    <a:lstStyle/>
                    <a:p>
                      <a:pPr indent="0" lvl="0" marL="0" rtl="0" algn="ctr">
                        <a:spcBef>
                          <a:spcPts val="0"/>
                        </a:spcBef>
                        <a:spcAft>
                          <a:spcPts val="0"/>
                        </a:spcAft>
                        <a:buNone/>
                      </a:pPr>
                      <a:r>
                        <a:rPr lang="en" sz="1050">
                          <a:solidFill>
                            <a:srgbClr val="212121"/>
                          </a:solidFill>
                          <a:highlight>
                            <a:schemeClr val="lt1"/>
                          </a:highlight>
                          <a:latin typeface="Courier New"/>
                          <a:ea typeface="Courier New"/>
                          <a:cs typeface="Courier New"/>
                          <a:sym typeface="Courier New"/>
                        </a:rPr>
                        <a:t>0.6553251</a:t>
                      </a:r>
                      <a:endParaRPr/>
                    </a:p>
                  </a:txBody>
                  <a:tcPr marT="91425" marB="91425" marR="91425" marL="91425"/>
                </a:tc>
              </a:tr>
              <a:tr h="396200">
                <a:tc>
                  <a:txBody>
                    <a:bodyPr/>
                    <a:lstStyle/>
                    <a:p>
                      <a:pPr indent="0" lvl="0" marL="0" rtl="0" algn="l">
                        <a:spcBef>
                          <a:spcPts val="0"/>
                        </a:spcBef>
                        <a:spcAft>
                          <a:spcPts val="0"/>
                        </a:spcAft>
                        <a:buNone/>
                      </a:pPr>
                      <a:r>
                        <a:rPr lang="en"/>
                        <a:t>Residential </a:t>
                      </a:r>
                      <a:endParaRPr/>
                    </a:p>
                  </a:txBody>
                  <a:tcPr marT="91425" marB="91425" marR="91425" marL="91425"/>
                </a:tc>
                <a:tc>
                  <a:txBody>
                    <a:bodyPr/>
                    <a:lstStyle/>
                    <a:p>
                      <a:pPr indent="0" lvl="0" marL="0" rtl="0" algn="ctr">
                        <a:spcBef>
                          <a:spcPts val="0"/>
                        </a:spcBef>
                        <a:spcAft>
                          <a:spcPts val="0"/>
                        </a:spcAft>
                        <a:buNone/>
                      </a:pPr>
                      <a:r>
                        <a:rPr lang="en" sz="1050">
                          <a:solidFill>
                            <a:srgbClr val="212121"/>
                          </a:solidFill>
                          <a:highlight>
                            <a:schemeClr val="lt1"/>
                          </a:highlight>
                          <a:latin typeface="Courier New"/>
                          <a:ea typeface="Courier New"/>
                          <a:cs typeface="Courier New"/>
                          <a:sym typeface="Courier New"/>
                        </a:rPr>
                        <a:t>0.39550327</a:t>
                      </a:r>
                      <a:endParaRPr/>
                    </a:p>
                  </a:txBody>
                  <a:tcPr marT="91425" marB="91425" marR="91425" marL="91425"/>
                </a:tc>
              </a:tr>
            </a:tbl>
          </a:graphicData>
        </a:graphic>
      </p:graphicFrame>
      <p:graphicFrame>
        <p:nvGraphicFramePr>
          <p:cNvPr id="196" name="Google Shape;196;p26"/>
          <p:cNvGraphicFramePr/>
          <p:nvPr/>
        </p:nvGraphicFramePr>
        <p:xfrm>
          <a:off x="4732100" y="1807950"/>
          <a:ext cx="3000000" cy="3000000"/>
        </p:xfrm>
        <a:graphic>
          <a:graphicData uri="http://schemas.openxmlformats.org/drawingml/2006/table">
            <a:tbl>
              <a:tblPr>
                <a:noFill/>
                <a:tableStyleId>{C8B96056-AC5A-43F3-8548-B1E5AD0C597C}</a:tableStyleId>
              </a:tblPr>
              <a:tblGrid>
                <a:gridCol w="2122025"/>
                <a:gridCol w="2122025"/>
              </a:tblGrid>
              <a:tr h="396200">
                <a:tc>
                  <a:txBody>
                    <a:bodyPr/>
                    <a:lstStyle/>
                    <a:p>
                      <a:pPr indent="0" lvl="0" marL="0" rtl="0" algn="l">
                        <a:spcBef>
                          <a:spcPts val="0"/>
                        </a:spcBef>
                        <a:spcAft>
                          <a:spcPts val="0"/>
                        </a:spcAft>
                        <a:buNone/>
                      </a:pPr>
                      <a:r>
                        <a:rPr lang="en"/>
                        <a:t>Sektor </a:t>
                      </a:r>
                      <a:endParaRPr/>
                    </a:p>
                  </a:txBody>
                  <a:tcPr marT="91425" marB="91425" marR="91425" marL="91425"/>
                </a:tc>
                <a:tc>
                  <a:txBody>
                    <a:bodyPr/>
                    <a:lstStyle/>
                    <a:p>
                      <a:pPr indent="0" lvl="0" marL="0" rtl="0" algn="ctr">
                        <a:spcBef>
                          <a:spcPts val="0"/>
                        </a:spcBef>
                        <a:spcAft>
                          <a:spcPts val="0"/>
                        </a:spcAft>
                        <a:buNone/>
                      </a:pPr>
                      <a:r>
                        <a:rPr i="1" lang="en"/>
                        <a:t>P-value </a:t>
                      </a:r>
                      <a:endParaRPr i="1"/>
                    </a:p>
                  </a:txBody>
                  <a:tcPr marT="91425" marB="91425" marR="91425" marL="91425"/>
                </a:tc>
              </a:tr>
              <a:tr h="396200">
                <a:tc>
                  <a:txBody>
                    <a:bodyPr/>
                    <a:lstStyle/>
                    <a:p>
                      <a:pPr indent="0" lvl="0" marL="0" rtl="0" algn="l">
                        <a:spcBef>
                          <a:spcPts val="0"/>
                        </a:spcBef>
                        <a:spcAft>
                          <a:spcPts val="0"/>
                        </a:spcAft>
                        <a:buNone/>
                      </a:pPr>
                      <a:r>
                        <a:rPr lang="en"/>
                        <a:t>Retail Recreation </a:t>
                      </a:r>
                      <a:endParaRPr/>
                    </a:p>
                  </a:txBody>
                  <a:tcPr marT="91425" marB="91425" marR="91425" marL="91425"/>
                </a:tc>
                <a:tc>
                  <a:txBody>
                    <a:bodyPr/>
                    <a:lstStyle/>
                    <a:p>
                      <a:pPr indent="0" lvl="0" marL="0" rtl="0" algn="ctr">
                        <a:spcBef>
                          <a:spcPts val="0"/>
                        </a:spcBef>
                        <a:spcAft>
                          <a:spcPts val="0"/>
                        </a:spcAft>
                        <a:buNone/>
                      </a:pPr>
                      <a:r>
                        <a:rPr lang="en" sz="1050">
                          <a:solidFill>
                            <a:srgbClr val="212121"/>
                          </a:solidFill>
                          <a:highlight>
                            <a:schemeClr val="lt1"/>
                          </a:highlight>
                          <a:latin typeface="Courier New"/>
                          <a:ea typeface="Courier New"/>
                          <a:cs typeface="Courier New"/>
                          <a:sym typeface="Courier New"/>
                        </a:rPr>
                        <a:t>1.92654626e-14</a:t>
                      </a:r>
                      <a:endParaRPr/>
                    </a:p>
                  </a:txBody>
                  <a:tcPr marT="91425" marB="91425" marR="91425" marL="91425"/>
                </a:tc>
              </a:tr>
              <a:tr h="396200">
                <a:tc>
                  <a:txBody>
                    <a:bodyPr/>
                    <a:lstStyle/>
                    <a:p>
                      <a:pPr indent="0" lvl="0" marL="0" rtl="0" algn="l">
                        <a:spcBef>
                          <a:spcPts val="0"/>
                        </a:spcBef>
                        <a:spcAft>
                          <a:spcPts val="0"/>
                        </a:spcAft>
                        <a:buNone/>
                      </a:pPr>
                      <a:r>
                        <a:rPr lang="en"/>
                        <a:t>Grocery and Pharmacy</a:t>
                      </a:r>
                      <a:endParaRPr/>
                    </a:p>
                  </a:txBody>
                  <a:tcPr marT="91425" marB="91425" marR="91425" marL="91425"/>
                </a:tc>
                <a:tc>
                  <a:txBody>
                    <a:bodyPr/>
                    <a:lstStyle/>
                    <a:p>
                      <a:pPr indent="0" lvl="0" marL="0" rtl="0" algn="ctr">
                        <a:spcBef>
                          <a:spcPts val="0"/>
                        </a:spcBef>
                        <a:spcAft>
                          <a:spcPts val="0"/>
                        </a:spcAft>
                        <a:buNone/>
                      </a:pPr>
                      <a:r>
                        <a:rPr lang="en" sz="1050">
                          <a:solidFill>
                            <a:srgbClr val="212121"/>
                          </a:solidFill>
                          <a:highlight>
                            <a:schemeClr val="lt1"/>
                          </a:highlight>
                          <a:latin typeface="Courier New"/>
                          <a:ea typeface="Courier New"/>
                          <a:cs typeface="Courier New"/>
                          <a:sym typeface="Courier New"/>
                        </a:rPr>
                        <a:t>1.78179653e-02</a:t>
                      </a:r>
                      <a:endParaRPr/>
                    </a:p>
                  </a:txBody>
                  <a:tcPr marT="91425" marB="91425" marR="91425" marL="91425"/>
                </a:tc>
              </a:tr>
              <a:tr h="396200">
                <a:tc>
                  <a:txBody>
                    <a:bodyPr/>
                    <a:lstStyle/>
                    <a:p>
                      <a:pPr indent="0" lvl="0" marL="0" rtl="0" algn="l">
                        <a:spcBef>
                          <a:spcPts val="0"/>
                        </a:spcBef>
                        <a:spcAft>
                          <a:spcPts val="0"/>
                        </a:spcAft>
                        <a:buNone/>
                      </a:pPr>
                      <a:r>
                        <a:rPr lang="en"/>
                        <a:t>Parks </a:t>
                      </a:r>
                      <a:endParaRPr/>
                    </a:p>
                  </a:txBody>
                  <a:tcPr marT="91425" marB="91425" marR="91425" marL="91425"/>
                </a:tc>
                <a:tc>
                  <a:txBody>
                    <a:bodyPr/>
                    <a:lstStyle/>
                    <a:p>
                      <a:pPr indent="0" lvl="0" marL="0" rtl="0" algn="ctr">
                        <a:spcBef>
                          <a:spcPts val="0"/>
                        </a:spcBef>
                        <a:spcAft>
                          <a:spcPts val="0"/>
                        </a:spcAft>
                        <a:buNone/>
                      </a:pPr>
                      <a:r>
                        <a:rPr lang="en" sz="1050">
                          <a:solidFill>
                            <a:srgbClr val="212121"/>
                          </a:solidFill>
                          <a:highlight>
                            <a:schemeClr val="lt1"/>
                          </a:highlight>
                          <a:latin typeface="Courier New"/>
                          <a:ea typeface="Courier New"/>
                          <a:cs typeface="Courier New"/>
                          <a:sym typeface="Courier New"/>
                        </a:rPr>
                        <a:t>5.68117052e-14</a:t>
                      </a:r>
                      <a:endParaRPr/>
                    </a:p>
                  </a:txBody>
                  <a:tcPr marT="91425" marB="91425" marR="91425" marL="91425"/>
                </a:tc>
              </a:tr>
              <a:tr h="396200">
                <a:tc>
                  <a:txBody>
                    <a:bodyPr/>
                    <a:lstStyle/>
                    <a:p>
                      <a:pPr indent="0" lvl="0" marL="0" rtl="0" algn="l">
                        <a:spcBef>
                          <a:spcPts val="0"/>
                        </a:spcBef>
                        <a:spcAft>
                          <a:spcPts val="0"/>
                        </a:spcAft>
                        <a:buNone/>
                      </a:pPr>
                      <a:r>
                        <a:rPr lang="en"/>
                        <a:t>Transit stations</a:t>
                      </a:r>
                      <a:endParaRPr/>
                    </a:p>
                  </a:txBody>
                  <a:tcPr marT="91425" marB="91425" marR="91425" marL="91425"/>
                </a:tc>
                <a:tc>
                  <a:txBody>
                    <a:bodyPr/>
                    <a:lstStyle/>
                    <a:p>
                      <a:pPr indent="0" lvl="0" marL="0" rtl="0" algn="ctr">
                        <a:spcBef>
                          <a:spcPts val="0"/>
                        </a:spcBef>
                        <a:spcAft>
                          <a:spcPts val="0"/>
                        </a:spcAft>
                        <a:buNone/>
                      </a:pPr>
                      <a:r>
                        <a:rPr lang="en" sz="1050">
                          <a:solidFill>
                            <a:srgbClr val="212121"/>
                          </a:solidFill>
                          <a:highlight>
                            <a:schemeClr val="lt1"/>
                          </a:highlight>
                          <a:latin typeface="Courier New"/>
                          <a:ea typeface="Courier New"/>
                          <a:cs typeface="Courier New"/>
                          <a:sym typeface="Courier New"/>
                        </a:rPr>
                        <a:t>2.83382351e-16</a:t>
                      </a:r>
                      <a:endParaRPr/>
                    </a:p>
                  </a:txBody>
                  <a:tcPr marT="91425" marB="91425" marR="91425" marL="91425"/>
                </a:tc>
              </a:tr>
              <a:tr h="396200">
                <a:tc>
                  <a:txBody>
                    <a:bodyPr/>
                    <a:lstStyle/>
                    <a:p>
                      <a:pPr indent="0" lvl="0" marL="0" rtl="0" algn="l">
                        <a:spcBef>
                          <a:spcPts val="0"/>
                        </a:spcBef>
                        <a:spcAft>
                          <a:spcPts val="0"/>
                        </a:spcAft>
                        <a:buNone/>
                      </a:pPr>
                      <a:r>
                        <a:rPr lang="en"/>
                        <a:t>Workplace </a:t>
                      </a:r>
                      <a:endParaRPr/>
                    </a:p>
                  </a:txBody>
                  <a:tcPr marT="91425" marB="91425" marR="91425" marL="91425"/>
                </a:tc>
                <a:tc>
                  <a:txBody>
                    <a:bodyPr/>
                    <a:lstStyle/>
                    <a:p>
                      <a:pPr indent="0" lvl="0" marL="0" rtl="0" algn="ctr">
                        <a:spcBef>
                          <a:spcPts val="0"/>
                        </a:spcBef>
                        <a:spcAft>
                          <a:spcPts val="0"/>
                        </a:spcAft>
                        <a:buNone/>
                      </a:pPr>
                      <a:r>
                        <a:rPr lang="en" sz="1050">
                          <a:solidFill>
                            <a:srgbClr val="212121"/>
                          </a:solidFill>
                          <a:highlight>
                            <a:schemeClr val="lt1"/>
                          </a:highlight>
                          <a:latin typeface="Courier New"/>
                          <a:ea typeface="Courier New"/>
                          <a:cs typeface="Courier New"/>
                          <a:sym typeface="Courier New"/>
                        </a:rPr>
                        <a:t>5.54779701e-08</a:t>
                      </a:r>
                      <a:endParaRPr/>
                    </a:p>
                  </a:txBody>
                  <a:tcPr marT="91425" marB="91425" marR="91425" marL="91425"/>
                </a:tc>
              </a:tr>
              <a:tr h="396200">
                <a:tc>
                  <a:txBody>
                    <a:bodyPr/>
                    <a:lstStyle/>
                    <a:p>
                      <a:pPr indent="0" lvl="0" marL="0" rtl="0" algn="l">
                        <a:spcBef>
                          <a:spcPts val="0"/>
                        </a:spcBef>
                        <a:spcAft>
                          <a:spcPts val="0"/>
                        </a:spcAft>
                        <a:buNone/>
                      </a:pPr>
                      <a:r>
                        <a:rPr lang="en"/>
                        <a:t>Residential </a:t>
                      </a:r>
                      <a:endParaRPr/>
                    </a:p>
                  </a:txBody>
                  <a:tcPr marT="91425" marB="91425" marR="91425" marL="91425"/>
                </a:tc>
                <a:tc>
                  <a:txBody>
                    <a:bodyPr/>
                    <a:lstStyle/>
                    <a:p>
                      <a:pPr indent="0" lvl="0" marL="0" rtl="0" algn="ctr">
                        <a:spcBef>
                          <a:spcPts val="0"/>
                        </a:spcBef>
                        <a:spcAft>
                          <a:spcPts val="0"/>
                        </a:spcAft>
                        <a:buNone/>
                      </a:pPr>
                      <a:r>
                        <a:rPr lang="en" sz="1050">
                          <a:solidFill>
                            <a:srgbClr val="212121"/>
                          </a:solidFill>
                          <a:highlight>
                            <a:schemeClr val="lt1"/>
                          </a:highlight>
                          <a:latin typeface="Courier New"/>
                          <a:ea typeface="Courier New"/>
                          <a:cs typeface="Courier New"/>
                          <a:sym typeface="Courier New"/>
                        </a:rPr>
                        <a:t>2.75489864e-10</a:t>
                      </a:r>
                      <a:endParaRPr/>
                    </a:p>
                  </a:txBody>
                  <a:tcPr marT="91425" marB="91425" marR="91425" marL="91425"/>
                </a:tc>
              </a:tr>
            </a:tbl>
          </a:graphicData>
        </a:graphic>
      </p:graphicFrame>
      <p:sp>
        <p:nvSpPr>
          <p:cNvPr id="197" name="Google Shape;197;p26"/>
          <p:cNvSpPr txBox="1"/>
          <p:nvPr/>
        </p:nvSpPr>
        <p:spPr>
          <a:xfrm>
            <a:off x="345550" y="1192350"/>
            <a:ext cx="385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Berdasarkan data tanggal 26 Juli 2021</a:t>
            </a:r>
            <a:endParaRPr>
              <a:latin typeface="Roboto"/>
              <a:ea typeface="Roboto"/>
              <a:cs typeface="Roboto"/>
              <a:sym typeface="Roboto"/>
            </a:endParaRPr>
          </a:p>
        </p:txBody>
      </p:sp>
      <p:sp>
        <p:nvSpPr>
          <p:cNvPr id="198" name="Google Shape;198;p26"/>
          <p:cNvSpPr txBox="1"/>
          <p:nvPr/>
        </p:nvSpPr>
        <p:spPr>
          <a:xfrm>
            <a:off x="4925275" y="1181275"/>
            <a:ext cx="385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Berdasarkan data tanggal 14 Agustus 2021</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Vaksinasi Covid-19 </a:t>
            </a:r>
            <a:endParaRPr/>
          </a:p>
        </p:txBody>
      </p:sp>
      <p:pic>
        <p:nvPicPr>
          <p:cNvPr id="204" name="Google Shape;204;p27"/>
          <p:cNvPicPr preferRelativeResize="0"/>
          <p:nvPr/>
        </p:nvPicPr>
        <p:blipFill>
          <a:blip r:embed="rId3">
            <a:alphaModFix/>
          </a:blip>
          <a:stretch>
            <a:fillRect/>
          </a:stretch>
        </p:blipFill>
        <p:spPr>
          <a:xfrm>
            <a:off x="838200" y="1330388"/>
            <a:ext cx="7467600" cy="3381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Vaksinasi 1 Terhadap Lag(-7) Positif Harian</a:t>
            </a:r>
            <a:endParaRPr/>
          </a:p>
        </p:txBody>
      </p:sp>
      <p:pic>
        <p:nvPicPr>
          <p:cNvPr id="210" name="Google Shape;210;p28"/>
          <p:cNvPicPr preferRelativeResize="0"/>
          <p:nvPr/>
        </p:nvPicPr>
        <p:blipFill>
          <a:blip r:embed="rId3">
            <a:alphaModFix/>
          </a:blip>
          <a:stretch>
            <a:fillRect/>
          </a:stretch>
        </p:blipFill>
        <p:spPr>
          <a:xfrm>
            <a:off x="1647825" y="1751675"/>
            <a:ext cx="5469276" cy="3062800"/>
          </a:xfrm>
          <a:prstGeom prst="rect">
            <a:avLst/>
          </a:prstGeom>
          <a:noFill/>
          <a:ln>
            <a:noFill/>
          </a:ln>
        </p:spPr>
      </p:pic>
      <p:sp>
        <p:nvSpPr>
          <p:cNvPr id="211" name="Google Shape;211;p28"/>
          <p:cNvSpPr/>
          <p:nvPr/>
        </p:nvSpPr>
        <p:spPr>
          <a:xfrm>
            <a:off x="2733075" y="2347925"/>
            <a:ext cx="763200" cy="27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a:off x="4798325" y="4539675"/>
            <a:ext cx="763200" cy="27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28"/>
          <p:cNvPicPr preferRelativeResize="0"/>
          <p:nvPr/>
        </p:nvPicPr>
        <p:blipFill rotWithShape="1">
          <a:blip r:embed="rId4">
            <a:alphaModFix/>
          </a:blip>
          <a:srcRect b="0" l="0" r="71041" t="0"/>
          <a:stretch/>
        </p:blipFill>
        <p:spPr>
          <a:xfrm>
            <a:off x="2733075" y="1126300"/>
            <a:ext cx="3298777" cy="516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ctrTitle"/>
          </p:nvPr>
        </p:nvSpPr>
        <p:spPr>
          <a:xfrm>
            <a:off x="460950" y="2152347"/>
            <a:ext cx="82221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i="1" lang="en" sz="4700"/>
              <a:t>Modelling</a:t>
            </a:r>
            <a:endParaRPr b="1" i="1" sz="4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265500" y="376050"/>
            <a:ext cx="4045200" cy="94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Target Variables</a:t>
            </a:r>
            <a:endParaRPr/>
          </a:p>
        </p:txBody>
      </p:sp>
      <p:sp>
        <p:nvSpPr>
          <p:cNvPr id="224" name="Google Shape;224;p30"/>
          <p:cNvSpPr txBox="1"/>
          <p:nvPr>
            <p:ph idx="1" type="subTitle"/>
          </p:nvPr>
        </p:nvSpPr>
        <p:spPr>
          <a:xfrm>
            <a:off x="265500" y="1528499"/>
            <a:ext cx="4045200" cy="2509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AutoNum type="arabicPeriod"/>
            </a:pPr>
            <a:r>
              <a:rPr lang="en"/>
              <a:t>Belum Ada PPKM</a:t>
            </a:r>
            <a:endParaRPr/>
          </a:p>
          <a:p>
            <a:pPr indent="0" lvl="0" marL="457200" rtl="0" algn="l">
              <a:spcBef>
                <a:spcPts val="0"/>
              </a:spcBef>
              <a:spcAft>
                <a:spcPts val="0"/>
              </a:spcAft>
              <a:buNone/>
            </a:pPr>
            <a:r>
              <a:t/>
            </a:r>
            <a:endParaRPr/>
          </a:p>
          <a:p>
            <a:pPr indent="-361950" lvl="0" marL="457200" rtl="0" algn="l">
              <a:lnSpc>
                <a:spcPct val="200000"/>
              </a:lnSpc>
              <a:spcBef>
                <a:spcPts val="0"/>
              </a:spcBef>
              <a:spcAft>
                <a:spcPts val="0"/>
              </a:spcAft>
              <a:buSzPts val="2100"/>
              <a:buAutoNum type="arabicPeriod"/>
            </a:pPr>
            <a:r>
              <a:rPr lang="en"/>
              <a:t>PPKM Mikro</a:t>
            </a:r>
            <a:endParaRPr/>
          </a:p>
          <a:p>
            <a:pPr indent="-361950" lvl="0" marL="457200" rtl="0" algn="l">
              <a:lnSpc>
                <a:spcPct val="200000"/>
              </a:lnSpc>
              <a:spcBef>
                <a:spcPts val="0"/>
              </a:spcBef>
              <a:spcAft>
                <a:spcPts val="0"/>
              </a:spcAft>
              <a:buSzPts val="2100"/>
              <a:buAutoNum type="arabicPeriod"/>
            </a:pPr>
            <a:r>
              <a:rPr lang="en"/>
              <a:t>PPKM</a:t>
            </a:r>
            <a:endParaRPr/>
          </a:p>
        </p:txBody>
      </p:sp>
      <p:sp>
        <p:nvSpPr>
          <p:cNvPr id="225" name="Google Shape;225;p30"/>
          <p:cNvSpPr txBox="1"/>
          <p:nvPr>
            <p:ph idx="1" type="subTitle"/>
          </p:nvPr>
        </p:nvSpPr>
        <p:spPr>
          <a:xfrm>
            <a:off x="4845675" y="1528499"/>
            <a:ext cx="4045200" cy="250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4.	PPKM Darurat</a:t>
            </a:r>
            <a:endParaRPr>
              <a:solidFill>
                <a:schemeClr val="lt1"/>
              </a:solidFill>
            </a:endParaRPr>
          </a:p>
          <a:p>
            <a:pPr indent="0" lvl="0" marL="457200" rtl="0" algn="l">
              <a:spcBef>
                <a:spcPts val="0"/>
              </a:spcBef>
              <a:spcAft>
                <a:spcPts val="0"/>
              </a:spcAft>
              <a:buNone/>
            </a:pPr>
            <a:r>
              <a:t/>
            </a:r>
            <a:endParaRPr>
              <a:solidFill>
                <a:schemeClr val="lt1"/>
              </a:solidFill>
            </a:endParaRPr>
          </a:p>
          <a:p>
            <a:pPr indent="0" lvl="0" marL="0" rtl="0" algn="l">
              <a:lnSpc>
                <a:spcPct val="200000"/>
              </a:lnSpc>
              <a:spcBef>
                <a:spcPts val="0"/>
              </a:spcBef>
              <a:spcAft>
                <a:spcPts val="0"/>
              </a:spcAft>
              <a:buNone/>
            </a:pPr>
            <a:r>
              <a:rPr lang="en">
                <a:solidFill>
                  <a:schemeClr val="lt1"/>
                </a:solidFill>
              </a:rPr>
              <a:t>5.	PPKM Level 2 - 4</a:t>
            </a:r>
            <a:endParaRPr>
              <a:solidFill>
                <a:schemeClr val="lt1"/>
              </a:solidFill>
            </a:endParaRPr>
          </a:p>
          <a:p>
            <a:pPr indent="0" lvl="0" marL="457200" rtl="0" algn="l">
              <a:lnSpc>
                <a:spcPct val="200000"/>
              </a:lnSpc>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490250" y="526350"/>
            <a:ext cx="3596400" cy="144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 Report</a:t>
            </a:r>
            <a:endParaRPr/>
          </a:p>
        </p:txBody>
      </p:sp>
      <p:pic>
        <p:nvPicPr>
          <p:cNvPr id="231" name="Google Shape;231;p31"/>
          <p:cNvPicPr preferRelativeResize="0"/>
          <p:nvPr/>
        </p:nvPicPr>
        <p:blipFill>
          <a:blip r:embed="rId3">
            <a:alphaModFix/>
          </a:blip>
          <a:stretch>
            <a:fillRect/>
          </a:stretch>
        </p:blipFill>
        <p:spPr>
          <a:xfrm>
            <a:off x="168979" y="1749450"/>
            <a:ext cx="5553375" cy="2363150"/>
          </a:xfrm>
          <a:prstGeom prst="rect">
            <a:avLst/>
          </a:prstGeom>
          <a:noFill/>
          <a:ln>
            <a:noFill/>
          </a:ln>
        </p:spPr>
      </p:pic>
      <p:pic>
        <p:nvPicPr>
          <p:cNvPr id="232" name="Google Shape;232;p31"/>
          <p:cNvPicPr preferRelativeResize="0"/>
          <p:nvPr/>
        </p:nvPicPr>
        <p:blipFill>
          <a:blip r:embed="rId4">
            <a:alphaModFix/>
          </a:blip>
          <a:stretch>
            <a:fillRect/>
          </a:stretch>
        </p:blipFill>
        <p:spPr>
          <a:xfrm>
            <a:off x="5936850" y="1302124"/>
            <a:ext cx="2561250" cy="2251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idx="4294967295" type="title"/>
          </p:nvPr>
        </p:nvSpPr>
        <p:spPr>
          <a:xfrm rot="-1020786">
            <a:off x="1741436" y="168339"/>
            <a:ext cx="1762532" cy="60772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WARTEK</a:t>
            </a:r>
            <a:endParaRPr b="1">
              <a:solidFill>
                <a:srgbClr val="FF0000"/>
              </a:solidFill>
            </a:endParaRPr>
          </a:p>
        </p:txBody>
      </p:sp>
      <p:sp>
        <p:nvSpPr>
          <p:cNvPr id="92" name="Google Shape;92;p14"/>
          <p:cNvSpPr/>
          <p:nvPr/>
        </p:nvSpPr>
        <p:spPr>
          <a:xfrm>
            <a:off x="3720813" y="2918680"/>
            <a:ext cx="1449300" cy="6975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3720825" y="2766287"/>
            <a:ext cx="1449300" cy="3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txBox="1"/>
          <p:nvPr>
            <p:ph idx="4294967295" type="body"/>
          </p:nvPr>
        </p:nvSpPr>
        <p:spPr>
          <a:xfrm>
            <a:off x="3720825" y="2825525"/>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Leader</a:t>
            </a:r>
            <a:endParaRPr sz="1100">
              <a:solidFill>
                <a:schemeClr val="lt1"/>
              </a:solidFill>
            </a:endParaRPr>
          </a:p>
        </p:txBody>
      </p:sp>
      <p:sp>
        <p:nvSpPr>
          <p:cNvPr id="95" name="Google Shape;95;p14"/>
          <p:cNvSpPr txBox="1"/>
          <p:nvPr>
            <p:ph idx="4294967295" type="body"/>
          </p:nvPr>
        </p:nvSpPr>
        <p:spPr>
          <a:xfrm>
            <a:off x="3720825" y="3250475"/>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rPr>
              <a:t>Muhammad Fakhry Firdausi</a:t>
            </a:r>
            <a:endParaRPr sz="1000">
              <a:solidFill>
                <a:schemeClr val="dk1"/>
              </a:solidFill>
            </a:endParaRPr>
          </a:p>
          <a:p>
            <a:pPr indent="0" lvl="0" marL="0" rtl="0" algn="ctr">
              <a:lnSpc>
                <a:spcPct val="100000"/>
              </a:lnSpc>
              <a:spcBef>
                <a:spcPts val="0"/>
              </a:spcBef>
              <a:spcAft>
                <a:spcPts val="0"/>
              </a:spcAft>
              <a:buNone/>
            </a:pPr>
            <a:r>
              <a:rPr lang="en" sz="1000">
                <a:solidFill>
                  <a:schemeClr val="dk1"/>
                </a:solidFill>
              </a:rPr>
              <a:t>(Matematika UI 2018)</a:t>
            </a:r>
            <a:endParaRPr sz="1000">
              <a:solidFill>
                <a:schemeClr val="dk1"/>
              </a:solidFill>
            </a:endParaRPr>
          </a:p>
        </p:txBody>
      </p:sp>
      <p:grpSp>
        <p:nvGrpSpPr>
          <p:cNvPr id="96" name="Google Shape;96;p14"/>
          <p:cNvGrpSpPr/>
          <p:nvPr/>
        </p:nvGrpSpPr>
        <p:grpSpPr>
          <a:xfrm>
            <a:off x="2491863" y="3616180"/>
            <a:ext cx="4160100" cy="531900"/>
            <a:chOff x="2918113" y="1746605"/>
            <a:chExt cx="4160100" cy="531900"/>
          </a:xfrm>
        </p:grpSpPr>
        <p:cxnSp>
          <p:nvCxnSpPr>
            <p:cNvPr id="97" name="Google Shape;97;p14"/>
            <p:cNvCxnSpPr>
              <a:stCxn id="92" idx="2"/>
              <a:endCxn id="98" idx="0"/>
            </p:cNvCxnSpPr>
            <p:nvPr/>
          </p:nvCxnSpPr>
          <p:spPr>
            <a:xfrm rot="5400000">
              <a:off x="3628963" y="1035755"/>
              <a:ext cx="531900" cy="1953600"/>
            </a:xfrm>
            <a:prstGeom prst="bentConnector3">
              <a:avLst>
                <a:gd fmla="val 49999" name="adj1"/>
              </a:avLst>
            </a:prstGeom>
            <a:noFill/>
            <a:ln cap="flat" cmpd="sng" w="9525">
              <a:solidFill>
                <a:schemeClr val="lt2"/>
              </a:solidFill>
              <a:prstDash val="solid"/>
              <a:round/>
              <a:headEnd len="sm" w="sm" type="none"/>
              <a:tailEnd len="sm" w="sm" type="none"/>
            </a:ln>
          </p:spPr>
        </p:cxnSp>
        <p:cxnSp>
          <p:nvCxnSpPr>
            <p:cNvPr id="99" name="Google Shape;99;p14"/>
            <p:cNvCxnSpPr>
              <a:stCxn id="92" idx="2"/>
              <a:endCxn id="100" idx="0"/>
            </p:cNvCxnSpPr>
            <p:nvPr/>
          </p:nvCxnSpPr>
          <p:spPr>
            <a:xfrm flipH="1" rot="-5400000">
              <a:off x="5709013" y="909305"/>
              <a:ext cx="531900" cy="2206500"/>
            </a:xfrm>
            <a:prstGeom prst="bentConnector3">
              <a:avLst>
                <a:gd fmla="val 49999" name="adj1"/>
              </a:avLst>
            </a:prstGeom>
            <a:noFill/>
            <a:ln cap="flat" cmpd="sng" w="9525">
              <a:solidFill>
                <a:schemeClr val="lt2"/>
              </a:solidFill>
              <a:prstDash val="solid"/>
              <a:round/>
              <a:headEnd len="sm" w="sm" type="none"/>
              <a:tailEnd len="sm" w="sm" type="none"/>
            </a:ln>
          </p:spPr>
        </p:cxnSp>
      </p:grpSp>
      <p:sp>
        <p:nvSpPr>
          <p:cNvPr id="101" name="Google Shape;101;p14"/>
          <p:cNvSpPr/>
          <p:nvPr/>
        </p:nvSpPr>
        <p:spPr>
          <a:xfrm>
            <a:off x="1768655" y="4148076"/>
            <a:ext cx="1449300" cy="6972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1767250" y="4148074"/>
            <a:ext cx="1449300" cy="3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txBox="1"/>
          <p:nvPr>
            <p:ph idx="4294967295" type="body"/>
          </p:nvPr>
        </p:nvSpPr>
        <p:spPr>
          <a:xfrm>
            <a:off x="1767400" y="4207325"/>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Member</a:t>
            </a:r>
            <a:endParaRPr sz="1100">
              <a:solidFill>
                <a:schemeClr val="lt1"/>
              </a:solidFill>
            </a:endParaRPr>
          </a:p>
        </p:txBody>
      </p:sp>
      <p:sp>
        <p:nvSpPr>
          <p:cNvPr id="103" name="Google Shape;103;p14"/>
          <p:cNvSpPr/>
          <p:nvPr/>
        </p:nvSpPr>
        <p:spPr>
          <a:xfrm>
            <a:off x="5927441" y="4148076"/>
            <a:ext cx="1449300" cy="6972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5927450" y="4148074"/>
            <a:ext cx="1449300" cy="3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txBox="1"/>
          <p:nvPr>
            <p:ph idx="4294967295" type="body"/>
          </p:nvPr>
        </p:nvSpPr>
        <p:spPr>
          <a:xfrm>
            <a:off x="5927675" y="4207325"/>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Member</a:t>
            </a:r>
            <a:endParaRPr sz="1100">
              <a:solidFill>
                <a:schemeClr val="lt1"/>
              </a:solidFill>
            </a:endParaRPr>
          </a:p>
        </p:txBody>
      </p:sp>
      <p:pic>
        <p:nvPicPr>
          <p:cNvPr id="105" name="Google Shape;105;p14"/>
          <p:cNvPicPr preferRelativeResize="0"/>
          <p:nvPr/>
        </p:nvPicPr>
        <p:blipFill rotWithShape="1">
          <a:blip r:embed="rId3">
            <a:alphaModFix/>
          </a:blip>
          <a:srcRect b="17936" l="0" r="0" t="28166"/>
          <a:stretch/>
        </p:blipFill>
        <p:spPr>
          <a:xfrm>
            <a:off x="2951500" y="601350"/>
            <a:ext cx="2987656" cy="2147974"/>
          </a:xfrm>
          <a:prstGeom prst="rect">
            <a:avLst/>
          </a:prstGeom>
          <a:noFill/>
          <a:ln>
            <a:noFill/>
          </a:ln>
        </p:spPr>
      </p:pic>
      <p:sp>
        <p:nvSpPr>
          <p:cNvPr id="106" name="Google Shape;106;p14"/>
          <p:cNvSpPr txBox="1"/>
          <p:nvPr>
            <p:ph idx="4294967295" type="body"/>
          </p:nvPr>
        </p:nvSpPr>
        <p:spPr>
          <a:xfrm rot="-1284427">
            <a:off x="1431470" y="181689"/>
            <a:ext cx="1449071" cy="189804"/>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rgbClr val="FF0000"/>
                </a:solidFill>
              </a:rPr>
              <a:t>TEAM</a:t>
            </a:r>
            <a:endParaRPr sz="1300">
              <a:solidFill>
                <a:srgbClr val="FF0000"/>
              </a:solidFill>
            </a:endParaRPr>
          </a:p>
        </p:txBody>
      </p:sp>
      <p:sp>
        <p:nvSpPr>
          <p:cNvPr id="107" name="Google Shape;107;p14"/>
          <p:cNvSpPr txBox="1"/>
          <p:nvPr>
            <p:ph idx="4294967295" type="body"/>
          </p:nvPr>
        </p:nvSpPr>
        <p:spPr>
          <a:xfrm>
            <a:off x="5926163" y="4556163"/>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rPr>
              <a:t>Adib Hanafi</a:t>
            </a:r>
            <a:endParaRPr sz="1000">
              <a:solidFill>
                <a:schemeClr val="dk1"/>
              </a:solidFill>
            </a:endParaRPr>
          </a:p>
          <a:p>
            <a:pPr indent="0" lvl="0" marL="0" rtl="0" algn="ctr">
              <a:lnSpc>
                <a:spcPct val="100000"/>
              </a:lnSpc>
              <a:spcBef>
                <a:spcPts val="0"/>
              </a:spcBef>
              <a:spcAft>
                <a:spcPts val="0"/>
              </a:spcAft>
              <a:buNone/>
            </a:pPr>
            <a:r>
              <a:rPr lang="en" sz="1000">
                <a:solidFill>
                  <a:schemeClr val="dk1"/>
                </a:solidFill>
              </a:rPr>
              <a:t>(Statistika UI 2018)</a:t>
            </a:r>
            <a:endParaRPr sz="1000">
              <a:solidFill>
                <a:schemeClr val="dk1"/>
              </a:solidFill>
            </a:endParaRPr>
          </a:p>
        </p:txBody>
      </p:sp>
      <p:sp>
        <p:nvSpPr>
          <p:cNvPr id="108" name="Google Shape;108;p14"/>
          <p:cNvSpPr txBox="1"/>
          <p:nvPr>
            <p:ph idx="4294967295" type="body"/>
          </p:nvPr>
        </p:nvSpPr>
        <p:spPr>
          <a:xfrm>
            <a:off x="1767388" y="4556163"/>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rPr>
              <a:t>Fayyumi Mutawalli (Matematika UI 2018)</a:t>
            </a:r>
            <a:endParaRPr sz="10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Data Processing</a:t>
            </a:r>
            <a:endParaRPr b="1" i="1"/>
          </a:p>
        </p:txBody>
      </p:sp>
      <p:sp>
        <p:nvSpPr>
          <p:cNvPr id="238" name="Google Shape;238;p32"/>
          <p:cNvSpPr txBox="1"/>
          <p:nvPr>
            <p:ph idx="1" type="body"/>
          </p:nvPr>
        </p:nvSpPr>
        <p:spPr>
          <a:xfrm>
            <a:off x="311700" y="1229875"/>
            <a:ext cx="4208100" cy="333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en" sz="1700">
                <a:solidFill>
                  <a:srgbClr val="0C343D"/>
                </a:solidFill>
              </a:rPr>
              <a:t>Missing Values</a:t>
            </a:r>
            <a:endParaRPr b="1" i="1" sz="1700">
              <a:solidFill>
                <a:srgbClr val="0C343D"/>
              </a:solidFill>
            </a:endParaRPr>
          </a:p>
          <a:p>
            <a:pPr indent="-336550" lvl="0" marL="457200" rtl="0" algn="l">
              <a:lnSpc>
                <a:spcPct val="100000"/>
              </a:lnSpc>
              <a:spcBef>
                <a:spcPts val="1600"/>
              </a:spcBef>
              <a:spcAft>
                <a:spcPts val="0"/>
              </a:spcAft>
              <a:buClr>
                <a:srgbClr val="0C343D"/>
              </a:buClr>
              <a:buSzPts val="1700"/>
              <a:buChar char="●"/>
            </a:pPr>
            <a:r>
              <a:rPr lang="en" sz="1700">
                <a:solidFill>
                  <a:srgbClr val="0C343D"/>
                </a:solidFill>
              </a:rPr>
              <a:t>Impute with 0</a:t>
            </a:r>
            <a:endParaRPr b="1" sz="1700">
              <a:solidFill>
                <a:srgbClr val="0C343D"/>
              </a:solidFill>
            </a:endParaRPr>
          </a:p>
          <a:p>
            <a:pPr indent="0" lvl="0" marL="0" rtl="0" algn="l">
              <a:lnSpc>
                <a:spcPct val="100000"/>
              </a:lnSpc>
              <a:spcBef>
                <a:spcPts val="1600"/>
              </a:spcBef>
              <a:spcAft>
                <a:spcPts val="0"/>
              </a:spcAft>
              <a:buNone/>
            </a:pPr>
            <a:r>
              <a:rPr b="1" i="1" lang="en" sz="1700">
                <a:solidFill>
                  <a:srgbClr val="0C343D"/>
                </a:solidFill>
              </a:rPr>
              <a:t>Encoding</a:t>
            </a:r>
            <a:endParaRPr b="1" i="1" sz="1700">
              <a:solidFill>
                <a:srgbClr val="0C343D"/>
              </a:solidFill>
            </a:endParaRPr>
          </a:p>
          <a:p>
            <a:pPr indent="-336550" lvl="0" marL="457200" rtl="0" algn="l">
              <a:lnSpc>
                <a:spcPct val="100000"/>
              </a:lnSpc>
              <a:spcBef>
                <a:spcPts val="1600"/>
              </a:spcBef>
              <a:spcAft>
                <a:spcPts val="0"/>
              </a:spcAft>
              <a:buClr>
                <a:srgbClr val="0C343D"/>
              </a:buClr>
              <a:buSzPts val="1700"/>
              <a:buChar char="●"/>
            </a:pPr>
            <a:r>
              <a:rPr lang="en" sz="1700">
                <a:solidFill>
                  <a:srgbClr val="0C343D"/>
                </a:solidFill>
              </a:rPr>
              <a:t>LabelEncoder</a:t>
            </a:r>
            <a:endParaRPr sz="1700">
              <a:solidFill>
                <a:srgbClr val="0C343D"/>
              </a:solidFill>
            </a:endParaRPr>
          </a:p>
          <a:p>
            <a:pPr indent="0" lvl="0" marL="0" rtl="0" algn="l">
              <a:lnSpc>
                <a:spcPct val="100000"/>
              </a:lnSpc>
              <a:spcBef>
                <a:spcPts val="1600"/>
              </a:spcBef>
              <a:spcAft>
                <a:spcPts val="0"/>
              </a:spcAft>
              <a:buNone/>
            </a:pPr>
            <a:r>
              <a:rPr b="1" i="1" lang="en" sz="1700">
                <a:solidFill>
                  <a:srgbClr val="0C343D"/>
                </a:solidFill>
              </a:rPr>
              <a:t>Splitting Data</a:t>
            </a:r>
            <a:endParaRPr b="1" i="1" sz="1700">
              <a:solidFill>
                <a:srgbClr val="0C343D"/>
              </a:solidFill>
            </a:endParaRPr>
          </a:p>
          <a:p>
            <a:pPr indent="-336550" lvl="0" marL="457200" rtl="0" algn="l">
              <a:lnSpc>
                <a:spcPct val="100000"/>
              </a:lnSpc>
              <a:spcBef>
                <a:spcPts val="1600"/>
              </a:spcBef>
              <a:spcAft>
                <a:spcPts val="0"/>
              </a:spcAft>
              <a:buClr>
                <a:srgbClr val="0C343D"/>
              </a:buClr>
              <a:buSzPts val="1700"/>
              <a:buChar char="●"/>
            </a:pPr>
            <a:r>
              <a:rPr lang="en" sz="1700">
                <a:solidFill>
                  <a:srgbClr val="0C343D"/>
                </a:solidFill>
              </a:rPr>
              <a:t>Train-test split</a:t>
            </a:r>
            <a:endParaRPr sz="1700">
              <a:solidFill>
                <a:srgbClr val="0C343D"/>
              </a:solidFill>
            </a:endParaRPr>
          </a:p>
          <a:p>
            <a:pPr indent="0" lvl="0" marL="0" rtl="0" algn="l">
              <a:lnSpc>
                <a:spcPct val="100000"/>
              </a:lnSpc>
              <a:spcBef>
                <a:spcPts val="1600"/>
              </a:spcBef>
              <a:spcAft>
                <a:spcPts val="0"/>
              </a:spcAft>
              <a:buNone/>
            </a:pPr>
            <a:r>
              <a:rPr b="1" i="1" lang="en" sz="1700">
                <a:solidFill>
                  <a:srgbClr val="0C343D"/>
                </a:solidFill>
              </a:rPr>
              <a:t>Multicollinearity Checking</a:t>
            </a:r>
            <a:endParaRPr b="1" i="1" sz="1700">
              <a:solidFill>
                <a:srgbClr val="0C343D"/>
              </a:solidFill>
            </a:endParaRPr>
          </a:p>
          <a:p>
            <a:pPr indent="-336550" lvl="0" marL="457200" rtl="0" algn="l">
              <a:lnSpc>
                <a:spcPct val="100000"/>
              </a:lnSpc>
              <a:spcBef>
                <a:spcPts val="1600"/>
              </a:spcBef>
              <a:spcAft>
                <a:spcPts val="0"/>
              </a:spcAft>
              <a:buClr>
                <a:srgbClr val="0C343D"/>
              </a:buClr>
              <a:buSzPts val="1700"/>
              <a:buChar char="●"/>
            </a:pPr>
            <a:r>
              <a:rPr lang="en" sz="1700">
                <a:solidFill>
                  <a:srgbClr val="0C343D"/>
                </a:solidFill>
              </a:rPr>
              <a:t>VIF</a:t>
            </a:r>
            <a:endParaRPr sz="1700">
              <a:solidFill>
                <a:srgbClr val="0C343D"/>
              </a:solidFill>
            </a:endParaRPr>
          </a:p>
        </p:txBody>
      </p:sp>
      <p:sp>
        <p:nvSpPr>
          <p:cNvPr id="239" name="Google Shape;239;p32"/>
          <p:cNvSpPr txBox="1"/>
          <p:nvPr>
            <p:ph idx="1" type="body"/>
          </p:nvPr>
        </p:nvSpPr>
        <p:spPr>
          <a:xfrm>
            <a:off x="4519800" y="361475"/>
            <a:ext cx="4208100" cy="4207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en" sz="1700">
                <a:solidFill>
                  <a:srgbClr val="0C343D"/>
                </a:solidFill>
              </a:rPr>
              <a:t>Feature Engineering</a:t>
            </a:r>
            <a:endParaRPr b="1" i="1" sz="1700">
              <a:solidFill>
                <a:srgbClr val="0C343D"/>
              </a:solidFill>
            </a:endParaRPr>
          </a:p>
          <a:p>
            <a:pPr indent="-336550" lvl="0" marL="457200" rtl="0" algn="l">
              <a:lnSpc>
                <a:spcPct val="100000"/>
              </a:lnSpc>
              <a:spcBef>
                <a:spcPts val="1600"/>
              </a:spcBef>
              <a:spcAft>
                <a:spcPts val="0"/>
              </a:spcAft>
              <a:buClr>
                <a:srgbClr val="0C343D"/>
              </a:buClr>
              <a:buSzPts val="1700"/>
              <a:buChar char="●"/>
            </a:pPr>
            <a:r>
              <a:rPr lang="en" sz="1700">
                <a:solidFill>
                  <a:srgbClr val="0C343D"/>
                </a:solidFill>
              </a:rPr>
              <a:t>Lag (7)</a:t>
            </a:r>
            <a:endParaRPr sz="1700">
              <a:solidFill>
                <a:srgbClr val="0C343D"/>
              </a:solidFill>
            </a:endParaRPr>
          </a:p>
          <a:p>
            <a:pPr indent="0" lvl="0" marL="0" rtl="0" algn="l">
              <a:lnSpc>
                <a:spcPct val="100000"/>
              </a:lnSpc>
              <a:spcBef>
                <a:spcPts val="1600"/>
              </a:spcBef>
              <a:spcAft>
                <a:spcPts val="0"/>
              </a:spcAft>
              <a:buNone/>
            </a:pPr>
            <a:r>
              <a:rPr b="1" i="1" lang="en" sz="1700">
                <a:solidFill>
                  <a:srgbClr val="0C343D"/>
                </a:solidFill>
              </a:rPr>
              <a:t>Oversampling</a:t>
            </a:r>
            <a:endParaRPr b="1" i="1" sz="1700">
              <a:solidFill>
                <a:srgbClr val="0C343D"/>
              </a:solidFill>
            </a:endParaRPr>
          </a:p>
          <a:p>
            <a:pPr indent="-336550" lvl="0" marL="457200" rtl="0" algn="l">
              <a:lnSpc>
                <a:spcPct val="100000"/>
              </a:lnSpc>
              <a:spcBef>
                <a:spcPts val="1600"/>
              </a:spcBef>
              <a:spcAft>
                <a:spcPts val="0"/>
              </a:spcAft>
              <a:buClr>
                <a:srgbClr val="0C343D"/>
              </a:buClr>
              <a:buSzPts val="1700"/>
              <a:buChar char="●"/>
            </a:pPr>
            <a:r>
              <a:rPr lang="en" sz="1700">
                <a:solidFill>
                  <a:srgbClr val="0C343D"/>
                </a:solidFill>
              </a:rPr>
              <a:t>Synthetic Minority Over-sampling Technique</a:t>
            </a:r>
            <a:endParaRPr sz="1700">
              <a:solidFill>
                <a:srgbClr val="0C343D"/>
              </a:solidFill>
            </a:endParaRPr>
          </a:p>
          <a:p>
            <a:pPr indent="0" lvl="0" marL="0" rtl="0" algn="l">
              <a:lnSpc>
                <a:spcPct val="100000"/>
              </a:lnSpc>
              <a:spcBef>
                <a:spcPts val="1600"/>
              </a:spcBef>
              <a:spcAft>
                <a:spcPts val="0"/>
              </a:spcAft>
              <a:buNone/>
            </a:pPr>
            <a:r>
              <a:rPr b="1" i="1" lang="en" sz="1700">
                <a:solidFill>
                  <a:srgbClr val="0C343D"/>
                </a:solidFill>
              </a:rPr>
              <a:t>Scaling</a:t>
            </a:r>
            <a:endParaRPr b="1" i="1" sz="1700">
              <a:solidFill>
                <a:srgbClr val="0C343D"/>
              </a:solidFill>
            </a:endParaRPr>
          </a:p>
          <a:p>
            <a:pPr indent="-336550" lvl="0" marL="457200" rtl="0" algn="l">
              <a:lnSpc>
                <a:spcPct val="100000"/>
              </a:lnSpc>
              <a:spcBef>
                <a:spcPts val="1600"/>
              </a:spcBef>
              <a:spcAft>
                <a:spcPts val="0"/>
              </a:spcAft>
              <a:buClr>
                <a:srgbClr val="0C343D"/>
              </a:buClr>
              <a:buSzPts val="1700"/>
              <a:buChar char="●"/>
            </a:pPr>
            <a:r>
              <a:rPr lang="en" sz="1700">
                <a:solidFill>
                  <a:srgbClr val="0C343D"/>
                </a:solidFill>
              </a:rPr>
              <a:t>MinMaxScaler</a:t>
            </a:r>
            <a:endParaRPr sz="1700">
              <a:solidFill>
                <a:srgbClr val="0C343D"/>
              </a:solidFill>
            </a:endParaRPr>
          </a:p>
          <a:p>
            <a:pPr indent="0" lvl="0" marL="0" rtl="0" algn="l">
              <a:lnSpc>
                <a:spcPct val="100000"/>
              </a:lnSpc>
              <a:spcBef>
                <a:spcPts val="1600"/>
              </a:spcBef>
              <a:spcAft>
                <a:spcPts val="0"/>
              </a:spcAft>
              <a:buNone/>
            </a:pPr>
            <a:r>
              <a:rPr b="1" i="1" lang="en" sz="1700">
                <a:solidFill>
                  <a:srgbClr val="0C343D"/>
                </a:solidFill>
              </a:rPr>
              <a:t>Hyperparameter Tuning</a:t>
            </a:r>
            <a:endParaRPr b="1" i="1" sz="1700">
              <a:solidFill>
                <a:srgbClr val="0C343D"/>
              </a:solidFill>
            </a:endParaRPr>
          </a:p>
          <a:p>
            <a:pPr indent="-336550" lvl="0" marL="457200" rtl="0" algn="l">
              <a:lnSpc>
                <a:spcPct val="100000"/>
              </a:lnSpc>
              <a:spcBef>
                <a:spcPts val="1600"/>
              </a:spcBef>
              <a:spcAft>
                <a:spcPts val="0"/>
              </a:spcAft>
              <a:buClr>
                <a:srgbClr val="0C343D"/>
              </a:buClr>
              <a:buSzPts val="1700"/>
              <a:buChar char="●"/>
            </a:pPr>
            <a:r>
              <a:rPr lang="en" sz="1700">
                <a:solidFill>
                  <a:srgbClr val="0C343D"/>
                </a:solidFill>
              </a:rPr>
              <a:t>RandomizedSearchCV</a:t>
            </a:r>
            <a:endParaRPr sz="1700">
              <a:solidFill>
                <a:srgbClr val="0C343D"/>
              </a:solidFill>
            </a:endParaRPr>
          </a:p>
          <a:p>
            <a:pPr indent="0" lvl="0" marL="0" rtl="0" algn="l">
              <a:lnSpc>
                <a:spcPct val="100000"/>
              </a:lnSpc>
              <a:spcBef>
                <a:spcPts val="1600"/>
              </a:spcBef>
              <a:spcAft>
                <a:spcPts val="1600"/>
              </a:spcAft>
              <a:buNone/>
            </a:pPr>
            <a:r>
              <a:t/>
            </a:r>
            <a:endParaRPr sz="1700">
              <a:solidFill>
                <a:srgbClr val="0C343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478125" y="198825"/>
            <a:ext cx="4192200" cy="108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a:t>Data Selection</a:t>
            </a:r>
            <a:endParaRPr b="1" i="1"/>
          </a:p>
        </p:txBody>
      </p:sp>
      <p:sp>
        <p:nvSpPr>
          <p:cNvPr id="245" name="Google Shape;245;p33"/>
          <p:cNvSpPr txBox="1"/>
          <p:nvPr>
            <p:ph idx="4294967295" type="body"/>
          </p:nvPr>
        </p:nvSpPr>
        <p:spPr>
          <a:xfrm>
            <a:off x="736275" y="1656650"/>
            <a:ext cx="3097200" cy="31905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lt1"/>
              </a:buClr>
              <a:buSzPts val="1700"/>
              <a:buChar char="●"/>
            </a:pPr>
            <a:r>
              <a:rPr lang="en" sz="1700">
                <a:solidFill>
                  <a:schemeClr val="lt1"/>
                </a:solidFill>
              </a:rPr>
              <a:t>Meninggal Harian (Jakarta)</a:t>
            </a:r>
            <a:endParaRPr sz="1700">
              <a:solidFill>
                <a:schemeClr val="lt1"/>
              </a:solidFill>
            </a:endParaRPr>
          </a:p>
          <a:p>
            <a:pPr indent="0" lvl="0" marL="457200" rtl="0" algn="l">
              <a:lnSpc>
                <a:spcPct val="100000"/>
              </a:lnSpc>
              <a:spcBef>
                <a:spcPts val="1600"/>
              </a:spcBef>
              <a:spcAft>
                <a:spcPts val="0"/>
              </a:spcAft>
              <a:buNone/>
            </a:pPr>
            <a:r>
              <a:t/>
            </a:r>
            <a:endParaRPr sz="1700">
              <a:solidFill>
                <a:schemeClr val="lt1"/>
              </a:solidFill>
            </a:endParaRPr>
          </a:p>
          <a:p>
            <a:pPr indent="-336550" lvl="0" marL="457200" rtl="0" algn="l">
              <a:lnSpc>
                <a:spcPct val="100000"/>
              </a:lnSpc>
              <a:spcBef>
                <a:spcPts val="1600"/>
              </a:spcBef>
              <a:spcAft>
                <a:spcPts val="0"/>
              </a:spcAft>
              <a:buClr>
                <a:schemeClr val="lt1"/>
              </a:buClr>
              <a:buSzPts val="1700"/>
              <a:buChar char="●"/>
            </a:pPr>
            <a:r>
              <a:rPr lang="en" sz="1700">
                <a:solidFill>
                  <a:schemeClr val="lt1"/>
                </a:solidFill>
              </a:rPr>
              <a:t> Self-Isolation Harian (Jakarta)</a:t>
            </a:r>
            <a:endParaRPr sz="1700">
              <a:solidFill>
                <a:schemeClr val="lt1"/>
              </a:solidFill>
            </a:endParaRPr>
          </a:p>
          <a:p>
            <a:pPr indent="0" lvl="0" marL="457200" rtl="0" algn="l">
              <a:lnSpc>
                <a:spcPct val="100000"/>
              </a:lnSpc>
              <a:spcBef>
                <a:spcPts val="1600"/>
              </a:spcBef>
              <a:spcAft>
                <a:spcPts val="0"/>
              </a:spcAft>
              <a:buNone/>
            </a:pPr>
            <a:r>
              <a:t/>
            </a:r>
            <a:endParaRPr sz="1700">
              <a:solidFill>
                <a:schemeClr val="lt1"/>
              </a:solidFill>
            </a:endParaRPr>
          </a:p>
          <a:p>
            <a:pPr indent="-336550" lvl="0" marL="457200" rtl="0" algn="l">
              <a:lnSpc>
                <a:spcPct val="100000"/>
              </a:lnSpc>
              <a:spcBef>
                <a:spcPts val="1600"/>
              </a:spcBef>
              <a:spcAft>
                <a:spcPts val="0"/>
              </a:spcAft>
              <a:buClr>
                <a:schemeClr val="lt1"/>
              </a:buClr>
              <a:buSzPts val="1700"/>
              <a:buChar char="●"/>
            </a:pPr>
            <a:r>
              <a:rPr lang="en" sz="1700">
                <a:solidFill>
                  <a:schemeClr val="lt1"/>
                </a:solidFill>
              </a:rPr>
              <a:t> Dirawat Harian (Jakarta)</a:t>
            </a:r>
            <a:endParaRPr sz="1700">
              <a:solidFill>
                <a:schemeClr val="lt1"/>
              </a:solidFill>
            </a:endParaRPr>
          </a:p>
          <a:p>
            <a:pPr indent="0" lvl="0" marL="0" rtl="0" algn="l">
              <a:lnSpc>
                <a:spcPct val="100000"/>
              </a:lnSpc>
              <a:spcBef>
                <a:spcPts val="1600"/>
              </a:spcBef>
              <a:spcAft>
                <a:spcPts val="1600"/>
              </a:spcAft>
              <a:buNone/>
            </a:pPr>
            <a:r>
              <a:t/>
            </a:r>
            <a:endParaRPr sz="1700">
              <a:solidFill>
                <a:schemeClr val="lt1"/>
              </a:solidFill>
            </a:endParaRPr>
          </a:p>
        </p:txBody>
      </p:sp>
      <p:sp>
        <p:nvSpPr>
          <p:cNvPr id="246" name="Google Shape;246;p33"/>
          <p:cNvSpPr txBox="1"/>
          <p:nvPr>
            <p:ph idx="4294967295" type="body"/>
          </p:nvPr>
        </p:nvSpPr>
        <p:spPr>
          <a:xfrm>
            <a:off x="5037450" y="1656650"/>
            <a:ext cx="3097200" cy="31905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lt1"/>
              </a:buClr>
              <a:buSzPts val="1700"/>
              <a:buChar char="●"/>
            </a:pPr>
            <a:r>
              <a:rPr lang="en" sz="1700">
                <a:solidFill>
                  <a:schemeClr val="lt1"/>
                </a:solidFill>
              </a:rPr>
              <a:t>Vaksinasi 2_TotalDKIjkt</a:t>
            </a:r>
            <a:endParaRPr sz="1700">
              <a:solidFill>
                <a:schemeClr val="lt1"/>
              </a:solidFill>
            </a:endParaRPr>
          </a:p>
          <a:p>
            <a:pPr indent="0" lvl="0" marL="457200" rtl="0" algn="l">
              <a:lnSpc>
                <a:spcPct val="100000"/>
              </a:lnSpc>
              <a:spcBef>
                <a:spcPts val="1600"/>
              </a:spcBef>
              <a:spcAft>
                <a:spcPts val="0"/>
              </a:spcAft>
              <a:buNone/>
            </a:pPr>
            <a:r>
              <a:rPr lang="en" sz="1700">
                <a:solidFill>
                  <a:schemeClr val="lt1"/>
                </a:solidFill>
              </a:rPr>
              <a:t>      </a:t>
            </a:r>
            <a:endParaRPr sz="1700">
              <a:solidFill>
                <a:schemeClr val="lt1"/>
              </a:solidFill>
            </a:endParaRPr>
          </a:p>
          <a:p>
            <a:pPr indent="-336550" lvl="0" marL="457200" rtl="0" algn="l">
              <a:lnSpc>
                <a:spcPct val="100000"/>
              </a:lnSpc>
              <a:spcBef>
                <a:spcPts val="1600"/>
              </a:spcBef>
              <a:spcAft>
                <a:spcPts val="0"/>
              </a:spcAft>
              <a:buClr>
                <a:schemeClr val="lt1"/>
              </a:buClr>
              <a:buSzPts val="1700"/>
              <a:buChar char="●"/>
            </a:pPr>
            <a:r>
              <a:rPr lang="en" sz="1700">
                <a:solidFill>
                  <a:schemeClr val="lt1"/>
                </a:solidFill>
              </a:rPr>
              <a:t>Orang Positif Harian</a:t>
            </a:r>
            <a:endParaRPr sz="1700">
              <a:solidFill>
                <a:schemeClr val="lt1"/>
              </a:solidFill>
            </a:endParaRPr>
          </a:p>
          <a:p>
            <a:pPr indent="0" lvl="0" marL="457200" rtl="0" algn="l">
              <a:lnSpc>
                <a:spcPct val="100000"/>
              </a:lnSpc>
              <a:spcBef>
                <a:spcPts val="1600"/>
              </a:spcBef>
              <a:spcAft>
                <a:spcPts val="0"/>
              </a:spcAft>
              <a:buNone/>
            </a:pPr>
            <a:r>
              <a:t/>
            </a:r>
            <a:endParaRPr sz="1700">
              <a:solidFill>
                <a:schemeClr val="lt1"/>
              </a:solidFill>
            </a:endParaRPr>
          </a:p>
          <a:p>
            <a:pPr indent="-336550" lvl="0" marL="457200" rtl="0" algn="l">
              <a:lnSpc>
                <a:spcPct val="100000"/>
              </a:lnSpc>
              <a:spcBef>
                <a:spcPts val="1600"/>
              </a:spcBef>
              <a:spcAft>
                <a:spcPts val="0"/>
              </a:spcAft>
              <a:buClr>
                <a:schemeClr val="lt1"/>
              </a:buClr>
              <a:buSzPts val="1700"/>
              <a:buChar char="●"/>
            </a:pPr>
            <a:r>
              <a:rPr lang="en" sz="1700">
                <a:solidFill>
                  <a:schemeClr val="lt1"/>
                </a:solidFill>
              </a:rPr>
              <a:t>Positivity Rate Kasus Baru Harian</a:t>
            </a:r>
            <a:endParaRPr sz="1700">
              <a:solidFill>
                <a:schemeClr val="lt1"/>
              </a:solidFill>
            </a:endParaRPr>
          </a:p>
          <a:p>
            <a:pPr indent="0" lvl="0" marL="0" rtl="0" algn="l">
              <a:lnSpc>
                <a:spcPct val="100000"/>
              </a:lnSpc>
              <a:spcBef>
                <a:spcPts val="1600"/>
              </a:spcBef>
              <a:spcAft>
                <a:spcPts val="0"/>
              </a:spcAft>
              <a:buNone/>
            </a:pPr>
            <a:r>
              <a:t/>
            </a:r>
            <a:endParaRPr sz="1700">
              <a:solidFill>
                <a:schemeClr val="lt1"/>
              </a:solidFill>
            </a:endParaRPr>
          </a:p>
          <a:p>
            <a:pPr indent="0" lvl="0" marL="0" rtl="0" algn="l">
              <a:lnSpc>
                <a:spcPct val="100000"/>
              </a:lnSpc>
              <a:spcBef>
                <a:spcPts val="1600"/>
              </a:spcBef>
              <a:spcAft>
                <a:spcPts val="0"/>
              </a:spcAft>
              <a:buNone/>
            </a:pPr>
            <a:r>
              <a:t/>
            </a:r>
            <a:endParaRPr i="1" sz="1500"/>
          </a:p>
          <a:p>
            <a:pPr indent="0" lvl="0" marL="0" rtl="0" algn="l">
              <a:lnSpc>
                <a:spcPct val="100000"/>
              </a:lnSpc>
              <a:spcBef>
                <a:spcPts val="1600"/>
              </a:spcBef>
              <a:spcAft>
                <a:spcPts val="1600"/>
              </a:spcAft>
              <a:buNone/>
            </a:pPr>
            <a:r>
              <a:t/>
            </a:r>
            <a:endParaRPr sz="17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Hyperparameter Tuning Results</a:t>
            </a:r>
            <a:endParaRPr b="1" i="1"/>
          </a:p>
        </p:txBody>
      </p:sp>
      <p:sp>
        <p:nvSpPr>
          <p:cNvPr id="252" name="Google Shape;252;p34"/>
          <p:cNvSpPr txBox="1"/>
          <p:nvPr>
            <p:ph idx="1" type="body"/>
          </p:nvPr>
        </p:nvSpPr>
        <p:spPr>
          <a:xfrm>
            <a:off x="5335500" y="1361250"/>
            <a:ext cx="3808500" cy="24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900"/>
              <a:t>DecisionTreeClassifier</a:t>
            </a:r>
            <a:endParaRPr b="1" i="1" sz="1900"/>
          </a:p>
          <a:p>
            <a:pPr indent="-323850" lvl="0" marL="457200" rtl="0" algn="l">
              <a:spcBef>
                <a:spcPts val="1600"/>
              </a:spcBef>
              <a:spcAft>
                <a:spcPts val="0"/>
              </a:spcAft>
              <a:buSzPts val="1500"/>
              <a:buChar char="●"/>
            </a:pPr>
            <a:r>
              <a:rPr i="1" lang="en" sz="1500">
                <a:solidFill>
                  <a:schemeClr val="accent5"/>
                </a:solidFill>
              </a:rPr>
              <a:t>splitter</a:t>
            </a:r>
            <a:r>
              <a:rPr i="1" lang="en" sz="1500"/>
              <a:t> : best</a:t>
            </a:r>
            <a:endParaRPr i="1" sz="1500"/>
          </a:p>
          <a:p>
            <a:pPr indent="-323850" lvl="0" marL="457200" rtl="0" algn="l">
              <a:spcBef>
                <a:spcPts val="0"/>
              </a:spcBef>
              <a:spcAft>
                <a:spcPts val="0"/>
              </a:spcAft>
              <a:buSzPts val="1500"/>
              <a:buChar char="●"/>
            </a:pPr>
            <a:r>
              <a:rPr i="1" lang="en" sz="1500">
                <a:solidFill>
                  <a:schemeClr val="accent5"/>
                </a:solidFill>
              </a:rPr>
              <a:t>Max_features</a:t>
            </a:r>
            <a:r>
              <a:rPr i="1" lang="en" sz="1500"/>
              <a:t> : sqrt</a:t>
            </a:r>
            <a:endParaRPr i="1" sz="1500"/>
          </a:p>
          <a:p>
            <a:pPr indent="-323850" lvl="0" marL="457200" rtl="0" algn="l">
              <a:spcBef>
                <a:spcPts val="0"/>
              </a:spcBef>
              <a:spcAft>
                <a:spcPts val="0"/>
              </a:spcAft>
              <a:buSzPts val="1500"/>
              <a:buChar char="●"/>
            </a:pPr>
            <a:r>
              <a:rPr i="1" lang="en" sz="1500">
                <a:solidFill>
                  <a:schemeClr val="accent5"/>
                </a:solidFill>
              </a:rPr>
              <a:t>Max_depth </a:t>
            </a:r>
            <a:r>
              <a:rPr i="1" lang="en" sz="1500"/>
              <a:t>: 5</a:t>
            </a:r>
            <a:endParaRPr i="1" sz="1500"/>
          </a:p>
          <a:p>
            <a:pPr indent="-323850" lvl="0" marL="457200" rtl="0" algn="l">
              <a:spcBef>
                <a:spcPts val="0"/>
              </a:spcBef>
              <a:spcAft>
                <a:spcPts val="0"/>
              </a:spcAft>
              <a:buSzPts val="1500"/>
              <a:buChar char="●"/>
            </a:pPr>
            <a:r>
              <a:rPr i="1" lang="en" sz="1500">
                <a:solidFill>
                  <a:schemeClr val="accent5"/>
                </a:solidFill>
              </a:rPr>
              <a:t>Criterion </a:t>
            </a:r>
            <a:r>
              <a:rPr i="1" lang="en" sz="1500"/>
              <a:t>: entropy</a:t>
            </a:r>
            <a:endParaRPr i="1" sz="1500"/>
          </a:p>
        </p:txBody>
      </p:sp>
      <p:pic>
        <p:nvPicPr>
          <p:cNvPr id="253" name="Google Shape;253;p34"/>
          <p:cNvPicPr preferRelativeResize="0"/>
          <p:nvPr/>
        </p:nvPicPr>
        <p:blipFill>
          <a:blip r:embed="rId3">
            <a:alphaModFix/>
          </a:blip>
          <a:stretch>
            <a:fillRect/>
          </a:stretch>
        </p:blipFill>
        <p:spPr>
          <a:xfrm>
            <a:off x="116025" y="1361248"/>
            <a:ext cx="4568205" cy="16725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5"/>
          <p:cNvSpPr txBox="1"/>
          <p:nvPr>
            <p:ph type="title"/>
          </p:nvPr>
        </p:nvSpPr>
        <p:spPr>
          <a:xfrm>
            <a:off x="490250" y="526350"/>
            <a:ext cx="5618700" cy="129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Train Report</a:t>
            </a:r>
            <a:endParaRPr/>
          </a:p>
        </p:txBody>
      </p:sp>
      <p:pic>
        <p:nvPicPr>
          <p:cNvPr id="259" name="Google Shape;259;p35"/>
          <p:cNvPicPr preferRelativeResize="0"/>
          <p:nvPr/>
        </p:nvPicPr>
        <p:blipFill>
          <a:blip r:embed="rId3">
            <a:alphaModFix/>
          </a:blip>
          <a:stretch>
            <a:fillRect/>
          </a:stretch>
        </p:blipFill>
        <p:spPr>
          <a:xfrm>
            <a:off x="927425" y="2457275"/>
            <a:ext cx="3644575" cy="1699500"/>
          </a:xfrm>
          <a:prstGeom prst="rect">
            <a:avLst/>
          </a:prstGeom>
          <a:noFill/>
          <a:ln>
            <a:noFill/>
          </a:ln>
        </p:spPr>
      </p:pic>
      <p:pic>
        <p:nvPicPr>
          <p:cNvPr id="260" name="Google Shape;260;p35"/>
          <p:cNvPicPr preferRelativeResize="0"/>
          <p:nvPr/>
        </p:nvPicPr>
        <p:blipFill>
          <a:blip r:embed="rId4">
            <a:alphaModFix/>
          </a:blip>
          <a:stretch>
            <a:fillRect/>
          </a:stretch>
        </p:blipFill>
        <p:spPr>
          <a:xfrm>
            <a:off x="5670625" y="1110750"/>
            <a:ext cx="2616650" cy="2273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Validation</a:t>
            </a:r>
            <a:endParaRPr/>
          </a:p>
        </p:txBody>
      </p:sp>
      <p:pic>
        <p:nvPicPr>
          <p:cNvPr id="266" name="Google Shape;266;p36"/>
          <p:cNvPicPr preferRelativeResize="0"/>
          <p:nvPr/>
        </p:nvPicPr>
        <p:blipFill>
          <a:blip r:embed="rId3">
            <a:alphaModFix/>
          </a:blip>
          <a:stretch>
            <a:fillRect/>
          </a:stretch>
        </p:blipFill>
        <p:spPr>
          <a:xfrm>
            <a:off x="1214100" y="1765200"/>
            <a:ext cx="7618199" cy="660975"/>
          </a:xfrm>
          <a:prstGeom prst="rect">
            <a:avLst/>
          </a:prstGeom>
          <a:noFill/>
          <a:ln>
            <a:noFill/>
          </a:ln>
        </p:spPr>
      </p:pic>
      <p:sp>
        <p:nvSpPr>
          <p:cNvPr id="267" name="Google Shape;267;p36"/>
          <p:cNvSpPr txBox="1"/>
          <p:nvPr>
            <p:ph idx="1" type="body"/>
          </p:nvPr>
        </p:nvSpPr>
        <p:spPr>
          <a:xfrm>
            <a:off x="311700" y="1229875"/>
            <a:ext cx="8520600" cy="68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i="1" lang="en" sz="1700"/>
              <a:t>Data seminggu yang lalu</a:t>
            </a:r>
            <a:endParaRPr b="1" i="1" sz="1700"/>
          </a:p>
        </p:txBody>
      </p:sp>
      <p:sp>
        <p:nvSpPr>
          <p:cNvPr id="268" name="Google Shape;268;p36"/>
          <p:cNvSpPr txBox="1"/>
          <p:nvPr>
            <p:ph idx="1" type="body"/>
          </p:nvPr>
        </p:nvSpPr>
        <p:spPr>
          <a:xfrm>
            <a:off x="311700" y="3238300"/>
            <a:ext cx="2939400" cy="68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1700"/>
              <a:t>Hasil prediksi PPKM Hari ini:</a:t>
            </a:r>
            <a:endParaRPr b="1" i="1" sz="1700"/>
          </a:p>
          <a:p>
            <a:pPr indent="0" lvl="0" marL="0" rtl="0" algn="ctr">
              <a:spcBef>
                <a:spcPts val="1600"/>
              </a:spcBef>
              <a:spcAft>
                <a:spcPts val="1600"/>
              </a:spcAft>
              <a:buNone/>
            </a:pPr>
            <a:r>
              <a:rPr b="1" i="1" lang="en" sz="1700">
                <a:solidFill>
                  <a:schemeClr val="accent4"/>
                </a:solidFill>
              </a:rPr>
              <a:t>Level 2-4</a:t>
            </a:r>
            <a:endParaRPr b="1" i="1" sz="1700">
              <a:solidFill>
                <a:schemeClr val="accent4"/>
              </a:solidFill>
            </a:endParaRPr>
          </a:p>
        </p:txBody>
      </p:sp>
      <p:pic>
        <p:nvPicPr>
          <p:cNvPr id="269" name="Google Shape;269;p36"/>
          <p:cNvPicPr preferRelativeResize="0"/>
          <p:nvPr/>
        </p:nvPicPr>
        <p:blipFill>
          <a:blip r:embed="rId4">
            <a:alphaModFix/>
          </a:blip>
          <a:stretch>
            <a:fillRect/>
          </a:stretch>
        </p:blipFill>
        <p:spPr>
          <a:xfrm>
            <a:off x="3251100" y="3769913"/>
            <a:ext cx="2390775" cy="257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7"/>
          <p:cNvSpPr txBox="1"/>
          <p:nvPr>
            <p:ph type="title"/>
          </p:nvPr>
        </p:nvSpPr>
        <p:spPr>
          <a:xfrm>
            <a:off x="490250" y="176150"/>
            <a:ext cx="5618700" cy="138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3500"/>
              <a:t>Model’s Final Conclusion</a:t>
            </a:r>
            <a:endParaRPr b="1" i="1" sz="3500"/>
          </a:p>
        </p:txBody>
      </p:sp>
      <p:sp>
        <p:nvSpPr>
          <p:cNvPr id="275" name="Google Shape;275;p37"/>
          <p:cNvSpPr txBox="1"/>
          <p:nvPr>
            <p:ph idx="4294967295" type="body"/>
          </p:nvPr>
        </p:nvSpPr>
        <p:spPr>
          <a:xfrm>
            <a:off x="575025" y="1564850"/>
            <a:ext cx="8409600" cy="2421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b="1" i="1" lang="en" sz="1900">
                <a:solidFill>
                  <a:schemeClr val="lt1"/>
                </a:solidFill>
              </a:rPr>
              <a:t>Tidak semua data COVID harian mempengaruhi penentuan kebijakan PPKM setiap minggunya.</a:t>
            </a:r>
            <a:endParaRPr b="1" i="1" sz="1900">
              <a:solidFill>
                <a:schemeClr val="lt1"/>
              </a:solidFill>
            </a:endParaRPr>
          </a:p>
          <a:p>
            <a:pPr indent="0" lvl="0" marL="457200" rtl="0" algn="l">
              <a:spcBef>
                <a:spcPts val="1600"/>
              </a:spcBef>
              <a:spcAft>
                <a:spcPts val="0"/>
              </a:spcAft>
              <a:buNone/>
            </a:pPr>
            <a:r>
              <a:t/>
            </a:r>
            <a:endParaRPr b="1" i="1" sz="1900">
              <a:solidFill>
                <a:schemeClr val="lt1"/>
              </a:solidFill>
            </a:endParaRPr>
          </a:p>
          <a:p>
            <a:pPr indent="-349250" lvl="0" marL="457200" rtl="0" algn="l">
              <a:spcBef>
                <a:spcPts val="1600"/>
              </a:spcBef>
              <a:spcAft>
                <a:spcPts val="0"/>
              </a:spcAft>
              <a:buClr>
                <a:schemeClr val="lt1"/>
              </a:buClr>
              <a:buSzPts val="1900"/>
              <a:buChar char="●"/>
            </a:pPr>
            <a:r>
              <a:rPr b="1" i="1" lang="en" sz="1900">
                <a:solidFill>
                  <a:schemeClr val="lt1"/>
                </a:solidFill>
              </a:rPr>
              <a:t>Penggunaan model classification bisa digunakan untuk membantu pertimbangan dalam menentukan status PPKM berdasarkan data seminggu sebelumnya.</a:t>
            </a:r>
            <a:endParaRPr b="1" i="1" sz="19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ph type="title"/>
          </p:nvPr>
        </p:nvSpPr>
        <p:spPr>
          <a:xfrm>
            <a:off x="265500" y="17895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DASHBOARD</a:t>
            </a:r>
            <a:endParaRPr/>
          </a:p>
        </p:txBody>
      </p:sp>
      <p:sp>
        <p:nvSpPr>
          <p:cNvPr id="281" name="Google Shape;281;p38"/>
          <p:cNvSpPr txBox="1"/>
          <p:nvPr/>
        </p:nvSpPr>
        <p:spPr>
          <a:xfrm>
            <a:off x="4752850" y="2156100"/>
            <a:ext cx="4208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chemeClr val="hlink"/>
                </a:solidFill>
                <a:hlinkClick r:id="rId3"/>
              </a:rPr>
              <a:t>https://bit.ly/DashboardWartek</a:t>
            </a:r>
            <a:r>
              <a:rPr lang="en" sz="2000">
                <a:solidFill>
                  <a:schemeClr val="lt1"/>
                </a:solidFill>
              </a:rPr>
              <a:t> or click this </a:t>
            </a:r>
            <a:r>
              <a:rPr lang="en" sz="2000" u="sng">
                <a:solidFill>
                  <a:srgbClr val="212121"/>
                </a:solidFill>
                <a:highlight>
                  <a:schemeClr val="lt1"/>
                </a:highlight>
                <a:hlinkClick r:id="rId4">
                  <a:extLst>
                    <a:ext uri="{A12FA001-AC4F-418D-AE19-62706E023703}">
                      <ahyp:hlinkClr val="tx"/>
                    </a:ext>
                  </a:extLst>
                </a:hlinkClick>
              </a:rPr>
              <a:t>Link</a:t>
            </a:r>
            <a:endParaRPr sz="2000">
              <a:solidFill>
                <a:srgbClr val="212121"/>
              </a:solidFill>
              <a:highlight>
                <a:schemeClr val="lt1"/>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9"/>
          <p:cNvPicPr preferRelativeResize="0"/>
          <p:nvPr/>
        </p:nvPicPr>
        <p:blipFill rotWithShape="1">
          <a:blip r:embed="rId3">
            <a:alphaModFix/>
          </a:blip>
          <a:srcRect b="11671" l="0" r="0" t="30206"/>
          <a:stretch/>
        </p:blipFill>
        <p:spPr>
          <a:xfrm>
            <a:off x="2507275" y="762200"/>
            <a:ext cx="4667849" cy="3619101"/>
          </a:xfrm>
          <a:prstGeom prst="rect">
            <a:avLst/>
          </a:prstGeom>
          <a:noFill/>
          <a:ln>
            <a:noFill/>
          </a:ln>
        </p:spPr>
      </p:pic>
      <p:sp>
        <p:nvSpPr>
          <p:cNvPr id="287" name="Google Shape;287;p39"/>
          <p:cNvSpPr txBox="1"/>
          <p:nvPr/>
        </p:nvSpPr>
        <p:spPr>
          <a:xfrm>
            <a:off x="1602250" y="1876950"/>
            <a:ext cx="6477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4800">
                <a:solidFill>
                  <a:schemeClr val="lt1"/>
                </a:solidFill>
                <a:latin typeface="Roboto"/>
                <a:ea typeface="Roboto"/>
                <a:cs typeface="Roboto"/>
                <a:sym typeface="Roboto"/>
              </a:rPr>
              <a:t>Thank You!!</a:t>
            </a:r>
            <a:endParaRPr b="1" i="1" sz="4800">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14" name="Google Shape;114;p15"/>
          <p:cNvSpPr/>
          <p:nvPr/>
        </p:nvSpPr>
        <p:spPr>
          <a:xfrm>
            <a:off x="43235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5" name="Google Shape;115;p15"/>
          <p:cNvSpPr txBox="1"/>
          <p:nvPr>
            <p:ph idx="4294967295" type="body"/>
          </p:nvPr>
        </p:nvSpPr>
        <p:spPr>
          <a:xfrm>
            <a:off x="4323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Introduction</a:t>
            </a:r>
            <a:endParaRPr>
              <a:solidFill>
                <a:schemeClr val="lt1"/>
              </a:solidFill>
            </a:endParaRPr>
          </a:p>
        </p:txBody>
      </p:sp>
      <p:sp>
        <p:nvSpPr>
          <p:cNvPr id="116" name="Google Shape;116;p15"/>
          <p:cNvSpPr txBox="1"/>
          <p:nvPr>
            <p:ph idx="4294967295" type="body"/>
          </p:nvPr>
        </p:nvSpPr>
        <p:spPr>
          <a:xfrm>
            <a:off x="432350" y="2070575"/>
            <a:ext cx="2471700" cy="2650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b="1" lang="en" sz="1600"/>
              <a:t>Background Stories</a:t>
            </a:r>
            <a:endParaRPr b="1" sz="1600"/>
          </a:p>
          <a:p>
            <a:pPr indent="-330200" lvl="0" marL="457200" rtl="0" algn="l">
              <a:spcBef>
                <a:spcPts val="0"/>
              </a:spcBef>
              <a:spcAft>
                <a:spcPts val="0"/>
              </a:spcAft>
              <a:buSzPts val="1600"/>
              <a:buAutoNum type="arabicPeriod"/>
            </a:pPr>
            <a:r>
              <a:rPr b="1" lang="en" sz="1600"/>
              <a:t>Tujuan Project</a:t>
            </a:r>
            <a:endParaRPr b="1" sz="1600"/>
          </a:p>
        </p:txBody>
      </p:sp>
      <p:sp>
        <p:nvSpPr>
          <p:cNvPr id="117" name="Google Shape;117;p15"/>
          <p:cNvSpPr/>
          <p:nvPr/>
        </p:nvSpPr>
        <p:spPr>
          <a:xfrm>
            <a:off x="3044777"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8" name="Google Shape;118;p15"/>
          <p:cNvSpPr txBox="1"/>
          <p:nvPr>
            <p:ph idx="4294967295" type="body"/>
          </p:nvPr>
        </p:nvSpPr>
        <p:spPr>
          <a:xfrm>
            <a:off x="33361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EDA</a:t>
            </a:r>
            <a:endParaRPr>
              <a:solidFill>
                <a:schemeClr val="lt1"/>
              </a:solidFill>
            </a:endParaRPr>
          </a:p>
        </p:txBody>
      </p:sp>
      <p:sp>
        <p:nvSpPr>
          <p:cNvPr id="119" name="Google Shape;119;p15"/>
          <p:cNvSpPr txBox="1"/>
          <p:nvPr>
            <p:ph idx="4294967295" type="body"/>
          </p:nvPr>
        </p:nvSpPr>
        <p:spPr>
          <a:xfrm>
            <a:off x="312164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b="1" lang="en" sz="1600"/>
              <a:t>Explore our data to find insight.</a:t>
            </a:r>
            <a:endParaRPr sz="1600"/>
          </a:p>
        </p:txBody>
      </p:sp>
      <p:sp>
        <p:nvSpPr>
          <p:cNvPr id="120" name="Google Shape;120;p15"/>
          <p:cNvSpPr/>
          <p:nvPr/>
        </p:nvSpPr>
        <p:spPr>
          <a:xfrm>
            <a:off x="5948502"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1" name="Google Shape;121;p15"/>
          <p:cNvSpPr txBox="1"/>
          <p:nvPr>
            <p:ph idx="4294967295" type="body"/>
          </p:nvPr>
        </p:nvSpPr>
        <p:spPr>
          <a:xfrm>
            <a:off x="6254233"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Model</a:t>
            </a:r>
            <a:endParaRPr>
              <a:solidFill>
                <a:schemeClr val="lt1"/>
              </a:solidFill>
            </a:endParaRPr>
          </a:p>
        </p:txBody>
      </p:sp>
      <p:sp>
        <p:nvSpPr>
          <p:cNvPr id="122" name="Google Shape;122;p15"/>
          <p:cNvSpPr txBox="1"/>
          <p:nvPr>
            <p:ph idx="4294967295" type="body"/>
          </p:nvPr>
        </p:nvSpPr>
        <p:spPr>
          <a:xfrm>
            <a:off x="603972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b="1" lang="en" sz="1600"/>
              <a:t>Menggunakan metode klasifikasi dalam penerapan PPKM di Jakarta</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6"/>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Story </a:t>
            </a:r>
            <a:endParaRPr/>
          </a:p>
        </p:txBody>
      </p:sp>
      <p:sp>
        <p:nvSpPr>
          <p:cNvPr id="133" name="Google Shape;133;p17"/>
          <p:cNvSpPr txBox="1"/>
          <p:nvPr>
            <p:ph idx="1" type="body"/>
          </p:nvPr>
        </p:nvSpPr>
        <p:spPr>
          <a:xfrm>
            <a:off x="311700" y="1229875"/>
            <a:ext cx="8520600" cy="24891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1600"/>
              </a:spcAft>
              <a:buNone/>
            </a:pPr>
            <a:r>
              <a:rPr lang="en">
                <a:solidFill>
                  <a:srgbClr val="000000"/>
                </a:solidFill>
              </a:rPr>
              <a:t>Indonesia telah merasakan lebih dari 1 tahun dampak pandemi Covid-19. Beberapa upaya telah dilakukan pemerintah Indonesia demi menurunkan angka positif Covid-19, di antaranya dengan Pemberlakuan Pembatasan Kegiatan Masyarakat Indonesia (PPKM) yang mulai diberlakukan pada awal Januari 2021 agar menekan mobilitas masyarakat. Selain itu, pemerintah juga melakukan  penyelenggaraan vaksinasi Covid-19 demi memberikan kekebalan tubuh masyarakat serta dapat mencapai </a:t>
            </a:r>
            <a:r>
              <a:rPr i="1" lang="en">
                <a:solidFill>
                  <a:srgbClr val="000000"/>
                </a:solidFill>
              </a:rPr>
              <a:t>herd immunity</a:t>
            </a:r>
            <a:r>
              <a:rPr lang="en">
                <a:solidFill>
                  <a:srgbClr val="000000"/>
                </a:solidFill>
              </a:rPr>
              <a:t>.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txBox="1"/>
          <p:nvPr>
            <p:ph type="title"/>
          </p:nvPr>
        </p:nvSpPr>
        <p:spPr>
          <a:xfrm>
            <a:off x="161150" y="295450"/>
            <a:ext cx="5618700" cy="10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Teguran dari WHO</a:t>
            </a:r>
            <a:endParaRPr sz="4000"/>
          </a:p>
        </p:txBody>
      </p:sp>
      <p:pic>
        <p:nvPicPr>
          <p:cNvPr id="139" name="Google Shape;139;p18"/>
          <p:cNvPicPr preferRelativeResize="0"/>
          <p:nvPr/>
        </p:nvPicPr>
        <p:blipFill rotWithShape="1">
          <a:blip r:embed="rId3">
            <a:alphaModFix/>
          </a:blip>
          <a:srcRect b="38812" l="9702" r="17833" t="40879"/>
          <a:stretch/>
        </p:blipFill>
        <p:spPr>
          <a:xfrm>
            <a:off x="341225" y="1235675"/>
            <a:ext cx="5625574" cy="886351"/>
          </a:xfrm>
          <a:prstGeom prst="rect">
            <a:avLst/>
          </a:prstGeom>
          <a:noFill/>
          <a:ln>
            <a:noFill/>
          </a:ln>
        </p:spPr>
      </p:pic>
      <p:pic>
        <p:nvPicPr>
          <p:cNvPr id="140" name="Google Shape;140;p18"/>
          <p:cNvPicPr preferRelativeResize="0"/>
          <p:nvPr/>
        </p:nvPicPr>
        <p:blipFill rotWithShape="1">
          <a:blip r:embed="rId4">
            <a:alphaModFix/>
          </a:blip>
          <a:srcRect b="48528" l="22466" r="35095" t="33805"/>
          <a:stretch/>
        </p:blipFill>
        <p:spPr>
          <a:xfrm>
            <a:off x="341225" y="2088450"/>
            <a:ext cx="4159419" cy="973475"/>
          </a:xfrm>
          <a:prstGeom prst="rect">
            <a:avLst/>
          </a:prstGeom>
          <a:noFill/>
          <a:ln>
            <a:noFill/>
          </a:ln>
        </p:spPr>
      </p:pic>
      <p:pic>
        <p:nvPicPr>
          <p:cNvPr id="141" name="Google Shape;141;p18"/>
          <p:cNvPicPr preferRelativeResize="0"/>
          <p:nvPr/>
        </p:nvPicPr>
        <p:blipFill rotWithShape="1">
          <a:blip r:embed="rId5">
            <a:alphaModFix/>
          </a:blip>
          <a:srcRect b="53436" l="6749" r="34914" t="21604"/>
          <a:stretch/>
        </p:blipFill>
        <p:spPr>
          <a:xfrm>
            <a:off x="4409091" y="2732725"/>
            <a:ext cx="4411135" cy="1061100"/>
          </a:xfrm>
          <a:prstGeom prst="rect">
            <a:avLst/>
          </a:prstGeom>
          <a:noFill/>
          <a:ln>
            <a:noFill/>
          </a:ln>
        </p:spPr>
      </p:pic>
      <p:pic>
        <p:nvPicPr>
          <p:cNvPr id="142" name="Google Shape;142;p18"/>
          <p:cNvPicPr preferRelativeResize="0"/>
          <p:nvPr/>
        </p:nvPicPr>
        <p:blipFill rotWithShape="1">
          <a:blip r:embed="rId6">
            <a:alphaModFix/>
          </a:blip>
          <a:srcRect b="54906" l="21400" r="34484" t="25990"/>
          <a:stretch/>
        </p:blipFill>
        <p:spPr>
          <a:xfrm>
            <a:off x="4409100" y="3663925"/>
            <a:ext cx="4606026" cy="11213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Pemberlakuan PPKM Berdasarkan </a:t>
            </a:r>
            <a:r>
              <a:rPr i="1" lang="en"/>
              <a:t>Positivity Rate</a:t>
            </a:r>
            <a:endParaRPr i="1"/>
          </a:p>
        </p:txBody>
      </p:sp>
      <p:pic>
        <p:nvPicPr>
          <p:cNvPr id="148" name="Google Shape;148;p19"/>
          <p:cNvPicPr preferRelativeResize="0"/>
          <p:nvPr/>
        </p:nvPicPr>
        <p:blipFill rotWithShape="1">
          <a:blip r:embed="rId3">
            <a:alphaModFix/>
          </a:blip>
          <a:srcRect b="36687" l="22533" r="34965" t="40069"/>
          <a:stretch/>
        </p:blipFill>
        <p:spPr>
          <a:xfrm>
            <a:off x="1678615" y="2442225"/>
            <a:ext cx="5786758" cy="1779251"/>
          </a:xfrm>
          <a:prstGeom prst="rect">
            <a:avLst/>
          </a:prstGeom>
          <a:noFill/>
          <a:ln>
            <a:noFill/>
          </a:ln>
        </p:spPr>
      </p:pic>
      <p:pic>
        <p:nvPicPr>
          <p:cNvPr id="149" name="Google Shape;149;p19"/>
          <p:cNvPicPr preferRelativeResize="0"/>
          <p:nvPr/>
        </p:nvPicPr>
        <p:blipFill rotWithShape="1">
          <a:blip r:embed="rId4">
            <a:alphaModFix/>
          </a:blip>
          <a:srcRect b="30651" l="9258" r="13652" t="51714"/>
          <a:stretch/>
        </p:blipFill>
        <p:spPr>
          <a:xfrm>
            <a:off x="1047413" y="1424750"/>
            <a:ext cx="7049175" cy="906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Tujuan Project</a:t>
            </a:r>
            <a:endParaRPr/>
          </a:p>
        </p:txBody>
      </p:sp>
      <p:sp>
        <p:nvSpPr>
          <p:cNvPr id="155" name="Google Shape;155;p20"/>
          <p:cNvSpPr txBox="1"/>
          <p:nvPr>
            <p:ph idx="1" type="body"/>
          </p:nvPr>
        </p:nvSpPr>
        <p:spPr>
          <a:xfrm>
            <a:off x="311700" y="1229875"/>
            <a:ext cx="8520600" cy="2092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Menganalisis keterkaitan mobilitas dengan kasus Covid-19 dan penerapan PPKM di Jakarta</a:t>
            </a:r>
            <a:endParaRPr/>
          </a:p>
          <a:p>
            <a:pPr indent="-342900" lvl="0" marL="457200" rtl="0" algn="l">
              <a:spcBef>
                <a:spcPts val="0"/>
              </a:spcBef>
              <a:spcAft>
                <a:spcPts val="0"/>
              </a:spcAft>
              <a:buSzPts val="1800"/>
              <a:buAutoNum type="arabicPeriod"/>
            </a:pPr>
            <a:r>
              <a:rPr lang="en"/>
              <a:t>Menganalisis keterkaitan vaksinasi dengan kasus Covid-19</a:t>
            </a:r>
            <a:endParaRPr/>
          </a:p>
          <a:p>
            <a:pPr indent="-342900" lvl="0" marL="457200" rtl="0" algn="l">
              <a:spcBef>
                <a:spcPts val="0"/>
              </a:spcBef>
              <a:spcAft>
                <a:spcPts val="0"/>
              </a:spcAft>
              <a:buSzPts val="1800"/>
              <a:buAutoNum type="arabicPeriod"/>
            </a:pPr>
            <a:r>
              <a:rPr lang="en"/>
              <a:t>Menganalisis keberhasilan PPKM terhadap kasus Covid-19 di Jakarta </a:t>
            </a:r>
            <a:endParaRPr/>
          </a:p>
          <a:p>
            <a:pPr indent="-342900" lvl="0" marL="457200" rtl="0" algn="l">
              <a:spcBef>
                <a:spcPts val="0"/>
              </a:spcBef>
              <a:spcAft>
                <a:spcPts val="0"/>
              </a:spcAft>
              <a:buSzPts val="1800"/>
              <a:buAutoNum type="arabicPeriod"/>
            </a:pPr>
            <a:r>
              <a:rPr lang="en"/>
              <a:t>Membuat model klasifikasi sebagai rekomendasi pe</a:t>
            </a:r>
            <a:r>
              <a:rPr lang="en"/>
              <a:t>nerapan </a:t>
            </a:r>
            <a:r>
              <a:rPr lang="en"/>
              <a:t>PPKM di Jakarta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a:t>Exploratory Data Analysis </a:t>
            </a:r>
            <a:r>
              <a:rPr lang="en"/>
              <a:t>(E</a:t>
            </a:r>
            <a:r>
              <a:rPr lang="en"/>
              <a:t>DA)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